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tiff" ContentType="image/tiff"/>
  <Default Extension="emf" ContentType="image/x-emf"/>
  <Default Extension="jpeg" ContentType="image/jpeg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3"/>
  </p:notesMasterIdLst>
  <p:sldIdLst>
    <p:sldId id="285" r:id="rId2"/>
    <p:sldId id="286" r:id="rId3"/>
    <p:sldId id="287" r:id="rId4"/>
    <p:sldId id="288" r:id="rId5"/>
    <p:sldId id="289" r:id="rId6"/>
    <p:sldId id="290" r:id="rId7"/>
    <p:sldId id="291" r:id="rId8"/>
    <p:sldId id="292" r:id="rId9"/>
    <p:sldId id="293" r:id="rId10"/>
    <p:sldId id="294" r:id="rId11"/>
    <p:sldId id="295" r:id="rId12"/>
    <p:sldId id="272" r:id="rId13"/>
    <p:sldId id="269" r:id="rId14"/>
    <p:sldId id="274" r:id="rId15"/>
    <p:sldId id="282" r:id="rId16"/>
    <p:sldId id="301" r:id="rId17"/>
    <p:sldId id="314" r:id="rId18"/>
    <p:sldId id="297" r:id="rId19"/>
    <p:sldId id="276" r:id="rId20"/>
    <p:sldId id="277" r:id="rId21"/>
    <p:sldId id="278" r:id="rId22"/>
    <p:sldId id="284" r:id="rId23"/>
    <p:sldId id="279" r:id="rId24"/>
    <p:sldId id="299" r:id="rId25"/>
    <p:sldId id="256" r:id="rId26"/>
    <p:sldId id="258" r:id="rId27"/>
    <p:sldId id="273" r:id="rId28"/>
    <p:sldId id="302" r:id="rId29"/>
    <p:sldId id="303" r:id="rId30"/>
    <p:sldId id="304" r:id="rId31"/>
    <p:sldId id="305" r:id="rId32"/>
    <p:sldId id="300" r:id="rId33"/>
    <p:sldId id="309" r:id="rId34"/>
    <p:sldId id="310" r:id="rId35"/>
    <p:sldId id="311" r:id="rId36"/>
    <p:sldId id="312" r:id="rId37"/>
    <p:sldId id="313" r:id="rId38"/>
    <p:sldId id="306" r:id="rId39"/>
    <p:sldId id="307" r:id="rId40"/>
    <p:sldId id="308" r:id="rId41"/>
    <p:sldId id="315" r:id="rId42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275" autoAdjust="0"/>
    <p:restoredTop sz="83333" autoAdjust="0"/>
  </p:normalViewPr>
  <p:slideViewPr>
    <p:cSldViewPr snapToGrid="0">
      <p:cViewPr>
        <p:scale>
          <a:sx n="100" d="100"/>
          <a:sy n="100" d="100"/>
        </p:scale>
        <p:origin x="144" y="-2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heme" Target="theme/theme1.xml"/><Relationship Id="rId47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notesMaster" Target="notesMasters/notesMaster1.xml"/><Relationship Id="rId44" Type="http://schemas.openxmlformats.org/officeDocument/2006/relationships/presProps" Target="presProps.xml"/><Relationship Id="rId45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oleObject" Target="file:///L:\Immgen%20ATAC\final%20result\all.pooled\until_1025\mapping%20stat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sz="2400" baseline="0" dirty="0">
                <a:solidFill>
                  <a:schemeClr val="tx1"/>
                </a:solidFill>
              </a:rPr>
              <a:t># clean mapped read for each</a:t>
            </a:r>
            <a:endParaRPr lang="en-US" sz="2400" dirty="0">
              <a:solidFill>
                <a:schemeClr val="tx1"/>
              </a:solidFill>
            </a:endParaRPr>
          </a:p>
        </c:rich>
      </c:tx>
      <c:layout>
        <c:manualLayout>
          <c:xMode val="edge"/>
          <c:yMode val="edge"/>
          <c:x val="0.285541306210023"/>
          <c:y val="0.0095883849777338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'general stat'!$G$1</c:f>
              <c:strCache>
                <c:ptCount val="1"/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'general stat'!$F$3:$F$226</c:f>
              <c:strCache>
                <c:ptCount val="224"/>
                <c:pt idx="0">
                  <c:v>B.Fem.Sp#1</c:v>
                </c:pt>
                <c:pt idx="1">
                  <c:v>B.Fem.Sp#2</c:v>
                </c:pt>
                <c:pt idx="2">
                  <c:v>B.Fem.Sp#3</c:v>
                </c:pt>
                <c:pt idx="3">
                  <c:v>B.Fem.Sp#4</c:v>
                </c:pt>
                <c:pt idx="4">
                  <c:v>B.Fo.Sp#1</c:v>
                </c:pt>
                <c:pt idx="5">
                  <c:v>B.Fo.Sp#2</c:v>
                </c:pt>
                <c:pt idx="6">
                  <c:v>B.Fo.Sp#3</c:v>
                </c:pt>
                <c:pt idx="7">
                  <c:v>B.Fo.Sp#4</c:v>
                </c:pt>
                <c:pt idx="8">
                  <c:v>B.FrE.BM#1</c:v>
                </c:pt>
                <c:pt idx="9">
                  <c:v>B.FrE.BM#2</c:v>
                </c:pt>
                <c:pt idx="10">
                  <c:v>B.GC.CB.Sp#1</c:v>
                </c:pt>
                <c:pt idx="11">
                  <c:v>B.GC.CB.Sp#2</c:v>
                </c:pt>
                <c:pt idx="12">
                  <c:v>B.GC.CC.Sp#1</c:v>
                </c:pt>
                <c:pt idx="13">
                  <c:v>B.GC.CC.Sp#2</c:v>
                </c:pt>
                <c:pt idx="14">
                  <c:v>B.mem.Sp#1</c:v>
                </c:pt>
                <c:pt idx="15">
                  <c:v>B.mem.Sp#2</c:v>
                </c:pt>
                <c:pt idx="16">
                  <c:v>B.MZ.Sp#1</c:v>
                </c:pt>
                <c:pt idx="17">
                  <c:v>B.MZ.Sp#2</c:v>
                </c:pt>
                <c:pt idx="18">
                  <c:v>B.PB.Sp#1</c:v>
                </c:pt>
                <c:pt idx="19">
                  <c:v>B.PB.Sp#3</c:v>
                </c:pt>
                <c:pt idx="20">
                  <c:v>B.PC.BM#1</c:v>
                </c:pt>
                <c:pt idx="21">
                  <c:v>B.PC.BM#2</c:v>
                </c:pt>
                <c:pt idx="22">
                  <c:v>B.PC.Sp#1</c:v>
                </c:pt>
                <c:pt idx="23">
                  <c:v>B.PC.Sp#3</c:v>
                </c:pt>
                <c:pt idx="24">
                  <c:v>B.Sp#3</c:v>
                </c:pt>
                <c:pt idx="25">
                  <c:v>B.Sp#4</c:v>
                </c:pt>
                <c:pt idx="26">
                  <c:v>B.T1.Sp#1</c:v>
                </c:pt>
                <c:pt idx="27">
                  <c:v>B.T1.Sp#2</c:v>
                </c:pt>
                <c:pt idx="28">
                  <c:v>B.T2.Sp#1</c:v>
                </c:pt>
                <c:pt idx="29">
                  <c:v>B.T2.Sp#2</c:v>
                </c:pt>
                <c:pt idx="30">
                  <c:v>B.T3.Sp#1</c:v>
                </c:pt>
                <c:pt idx="31">
                  <c:v>B.T3.Sp#2</c:v>
                </c:pt>
                <c:pt idx="32">
                  <c:v>B1b.PC#1</c:v>
                </c:pt>
                <c:pt idx="33">
                  <c:v>B1b.PC#2</c:v>
                </c:pt>
                <c:pt idx="34">
                  <c:v>BEC.SLN#1</c:v>
                </c:pt>
                <c:pt idx="35">
                  <c:v>BEC.SLN#2</c:v>
                </c:pt>
                <c:pt idx="36">
                  <c:v>BEC.SLN#3</c:v>
                </c:pt>
                <c:pt idx="37">
                  <c:v>DC.103+11b-.SI#1</c:v>
                </c:pt>
                <c:pt idx="38">
                  <c:v>DC.103+11b-.SI#2</c:v>
                </c:pt>
                <c:pt idx="39">
                  <c:v>DC.103+11b+.SI#1</c:v>
                </c:pt>
                <c:pt idx="40">
                  <c:v>DC.103+11b+.SI#2</c:v>
                </c:pt>
                <c:pt idx="41">
                  <c:v>DC.4+.Sp#1</c:v>
                </c:pt>
                <c:pt idx="42">
                  <c:v>DC.4+.Sp#2</c:v>
                </c:pt>
                <c:pt idx="43">
                  <c:v>DC.8+.Sp#1</c:v>
                </c:pt>
                <c:pt idx="44">
                  <c:v>DC.8+.Sp#2</c:v>
                </c:pt>
                <c:pt idx="45">
                  <c:v>DC.8+.Sp#3</c:v>
                </c:pt>
                <c:pt idx="46">
                  <c:v>DC.pDC.Sp#1</c:v>
                </c:pt>
                <c:pt idx="47">
                  <c:v>DC.pDC.Sp#2</c:v>
                </c:pt>
                <c:pt idx="48">
                  <c:v>DC.pDC.Sp#3</c:v>
                </c:pt>
                <c:pt idx="49">
                  <c:v>Ep.MEChi.Th#1</c:v>
                </c:pt>
                <c:pt idx="50">
                  <c:v>Ep.MEChi.Th#2</c:v>
                </c:pt>
                <c:pt idx="51">
                  <c:v>FRC.CD140a+.Madcam-.CD35-.SLN#1</c:v>
                </c:pt>
                <c:pt idx="52">
                  <c:v>FRC.CD140a+.Madcam-.CD35-.SLN#2</c:v>
                </c:pt>
                <c:pt idx="53">
                  <c:v>FRC.CD140a+.Madcam-.CD35-.SLN#3</c:v>
                </c:pt>
                <c:pt idx="54">
                  <c:v>GN.BM#1</c:v>
                </c:pt>
                <c:pt idx="55">
                  <c:v>GN.BM#2</c:v>
                </c:pt>
                <c:pt idx="56">
                  <c:v>GN.Sp#3</c:v>
                </c:pt>
                <c:pt idx="57">
                  <c:v>GN.Sp#4</c:v>
                </c:pt>
                <c:pt idx="58">
                  <c:v>GN.Thio.PC#1</c:v>
                </c:pt>
                <c:pt idx="59">
                  <c:v>GN.Thio.PC#2</c:v>
                </c:pt>
                <c:pt idx="60">
                  <c:v>GN.Thio.PC#3</c:v>
                </c:pt>
                <c:pt idx="61">
                  <c:v>GN.Thio.PC#4</c:v>
                </c:pt>
                <c:pt idx="62">
                  <c:v>IAP.SLN#1</c:v>
                </c:pt>
                <c:pt idx="63">
                  <c:v>IAP.SLN#2</c:v>
                </c:pt>
                <c:pt idx="64">
                  <c:v>ILC2.SI#1</c:v>
                </c:pt>
                <c:pt idx="65">
                  <c:v>ILC2.SI#2</c:v>
                </c:pt>
                <c:pt idx="66">
                  <c:v>ILC3.CCR6+.SI#1</c:v>
                </c:pt>
                <c:pt idx="67">
                  <c:v>ILC3.CCR6+.SI#2</c:v>
                </c:pt>
                <c:pt idx="68">
                  <c:v>ILC3.NKp46+.SI#1</c:v>
                </c:pt>
                <c:pt idx="69">
                  <c:v>ILC3.NKp46+.SI#2</c:v>
                </c:pt>
                <c:pt idx="70">
                  <c:v>ILC3.NKp46–CCR6–.SI#1</c:v>
                </c:pt>
                <c:pt idx="71">
                  <c:v>ILC3.NKp46–CCR6–.SI#2</c:v>
                </c:pt>
                <c:pt idx="72">
                  <c:v>LEC.SLN#2</c:v>
                </c:pt>
                <c:pt idx="73">
                  <c:v>LEC.SLN#3</c:v>
                </c:pt>
                <c:pt idx="74">
                  <c:v>LTHSC.34-.BM#1</c:v>
                </c:pt>
                <c:pt idx="75">
                  <c:v>LTHSC.34+.BM#1</c:v>
                </c:pt>
                <c:pt idx="76">
                  <c:v>MC.heparinase.PC#3</c:v>
                </c:pt>
                <c:pt idx="77">
                  <c:v>MC.heparinase.PC#4</c:v>
                </c:pt>
                <c:pt idx="78">
                  <c:v>MC.heparinase.PC#5</c:v>
                </c:pt>
                <c:pt idx="79">
                  <c:v>MC.heparinase.PC#6</c:v>
                </c:pt>
                <c:pt idx="80">
                  <c:v>MC.Sk#1</c:v>
                </c:pt>
                <c:pt idx="81">
                  <c:v>MC.To#2</c:v>
                </c:pt>
                <c:pt idx="82">
                  <c:v>MF.226+II+480lo.PC#1</c:v>
                </c:pt>
                <c:pt idx="83">
                  <c:v>MF.226+II+480lo.PC#2</c:v>
                </c:pt>
                <c:pt idx="84">
                  <c:v>MF.226+II+480lo.PC#3</c:v>
                </c:pt>
                <c:pt idx="85">
                  <c:v>MF.226+II+480lo.PC#4</c:v>
                </c:pt>
                <c:pt idx="86">
                  <c:v>MF.Alv.Lu#1</c:v>
                </c:pt>
                <c:pt idx="87">
                  <c:v>MF.Alv.Lu#2</c:v>
                </c:pt>
                <c:pt idx="88">
                  <c:v>MF.Fem.PC#1</c:v>
                </c:pt>
                <c:pt idx="89">
                  <c:v>MF.Fem.PC#2</c:v>
                </c:pt>
                <c:pt idx="90">
                  <c:v>MF.ICAM+480hi.PC#1</c:v>
                </c:pt>
                <c:pt idx="91">
                  <c:v>MF.ICAM+480hi.PC#2</c:v>
                </c:pt>
                <c:pt idx="92">
                  <c:v>MF.ICAM+480hi.PC#3</c:v>
                </c:pt>
                <c:pt idx="93">
                  <c:v>MF.ICAM+480hi.PC#4</c:v>
                </c:pt>
                <c:pt idx="94">
                  <c:v>MF.microglia.CNS#1</c:v>
                </c:pt>
                <c:pt idx="95">
                  <c:v>MF.microglia.CNS#2</c:v>
                </c:pt>
                <c:pt idx="96">
                  <c:v>MF.microglia.CNS#3</c:v>
                </c:pt>
                <c:pt idx="97">
                  <c:v>MF.microglia.CNS#4</c:v>
                </c:pt>
                <c:pt idx="98">
                  <c:v>MF.microglia.Csf1KO.CNS#1</c:v>
                </c:pt>
                <c:pt idx="99">
                  <c:v>MF.microglia.Csf1KO.CNS#2</c:v>
                </c:pt>
                <c:pt idx="100">
                  <c:v>MF.microglia.Csf1WT.CNS#1</c:v>
                </c:pt>
                <c:pt idx="101">
                  <c:v>MF.microglia.Csf1WT.CNS#2</c:v>
                </c:pt>
                <c:pt idx="102">
                  <c:v>MF.microglia.IL34KO.CNS#1</c:v>
                </c:pt>
                <c:pt idx="103">
                  <c:v>MF.microglia.IL34KO.CNS#2</c:v>
                </c:pt>
                <c:pt idx="104">
                  <c:v>MF.microglia.IL34WT.CNS#1</c:v>
                </c:pt>
                <c:pt idx="105">
                  <c:v>MF.microglia.IL34WT.CNS#2</c:v>
                </c:pt>
                <c:pt idx="106">
                  <c:v>MF.PC#3</c:v>
                </c:pt>
                <c:pt idx="107">
                  <c:v>MF.PC#4</c:v>
                </c:pt>
                <c:pt idx="108">
                  <c:v>MF.pIC.Alv.Lu#1</c:v>
                </c:pt>
                <c:pt idx="109">
                  <c:v>MF.pIC.Alv.Lu#2</c:v>
                </c:pt>
                <c:pt idx="110">
                  <c:v>MF.RP.Sp#1</c:v>
                </c:pt>
                <c:pt idx="111">
                  <c:v>MF.RP.Sp#2</c:v>
                </c:pt>
                <c:pt idx="112">
                  <c:v>MF.RP.Sp#3</c:v>
                </c:pt>
                <c:pt idx="113">
                  <c:v>MF.RP.Sp#4</c:v>
                </c:pt>
                <c:pt idx="114">
                  <c:v>MF.SI.LP#1</c:v>
                </c:pt>
                <c:pt idx="115">
                  <c:v>MF.SI.LP#2</c:v>
                </c:pt>
                <c:pt idx="116">
                  <c:v>MMP3.48+.BM#1</c:v>
                </c:pt>
                <c:pt idx="117">
                  <c:v>MMP4.135+.BM#1</c:v>
                </c:pt>
                <c:pt idx="118">
                  <c:v>Mo.6C+II-.Bl#1</c:v>
                </c:pt>
                <c:pt idx="119">
                  <c:v>Mo.6C+II-.Bl#2</c:v>
                </c:pt>
                <c:pt idx="120">
                  <c:v>Mo.6C+II-.Bl#3</c:v>
                </c:pt>
                <c:pt idx="121">
                  <c:v>Mo.6C+II-.Bl#4</c:v>
                </c:pt>
                <c:pt idx="122">
                  <c:v>Mo.6C-II-.Bl#1</c:v>
                </c:pt>
                <c:pt idx="123">
                  <c:v>Mo.6C-II-.Bl#2</c:v>
                </c:pt>
                <c:pt idx="124">
                  <c:v>Mo.6C-II-.Bl#3</c:v>
                </c:pt>
                <c:pt idx="125">
                  <c:v>Mo.6C-II-.Bl#4</c:v>
                </c:pt>
                <c:pt idx="126">
                  <c:v>NK.27+11b-.BM#1</c:v>
                </c:pt>
                <c:pt idx="127">
                  <c:v>NK.27+11b-.BM#2</c:v>
                </c:pt>
                <c:pt idx="128">
                  <c:v>NK.27+11b-.Sp#1</c:v>
                </c:pt>
                <c:pt idx="129">
                  <c:v>NK.27+11b-.Sp#2</c:v>
                </c:pt>
                <c:pt idx="130">
                  <c:v>NK.27+11b+.BM#1</c:v>
                </c:pt>
                <c:pt idx="131">
                  <c:v>NK.27+11b+.BM#2</c:v>
                </c:pt>
                <c:pt idx="132">
                  <c:v>NK.27+11b+.Sp#1</c:v>
                </c:pt>
                <c:pt idx="133">
                  <c:v>NK.27+11b+.Sp#2</c:v>
                </c:pt>
                <c:pt idx="134">
                  <c:v>NK.27-11b+.BM#1</c:v>
                </c:pt>
                <c:pt idx="135">
                  <c:v>NK.27-11b+.BM#2</c:v>
                </c:pt>
                <c:pt idx="136">
                  <c:v>NK.27-11b+.Sp#1</c:v>
                </c:pt>
                <c:pt idx="137">
                  <c:v>NK.27-11b+.Sp#2</c:v>
                </c:pt>
                <c:pt idx="138">
                  <c:v>NKT.Sp#3</c:v>
                </c:pt>
                <c:pt idx="139">
                  <c:v>NKT.Sp#4</c:v>
                </c:pt>
                <c:pt idx="140">
                  <c:v>NKT.Sp.LPS.18hr#1</c:v>
                </c:pt>
                <c:pt idx="141">
                  <c:v>NKT.Sp.LPS.18hr#2</c:v>
                </c:pt>
                <c:pt idx="142">
                  <c:v>NKT.Sp.LPS.3d#1</c:v>
                </c:pt>
                <c:pt idx="143">
                  <c:v>NKT.Sp.LPS.3d#2</c:v>
                </c:pt>
                <c:pt idx="144">
                  <c:v>NKT.Sp.LPS.3hr#1</c:v>
                </c:pt>
                <c:pt idx="145">
                  <c:v>NKT.Sp.LPS.3hr#2</c:v>
                </c:pt>
                <c:pt idx="146">
                  <c:v>preB.FrD.BM#1</c:v>
                </c:pt>
                <c:pt idx="147">
                  <c:v>preB.FrD.BM#2</c:v>
                </c:pt>
                <c:pt idx="148">
                  <c:v>preT.DN1.Th#1</c:v>
                </c:pt>
                <c:pt idx="149">
                  <c:v>preT.DN1.Th#2</c:v>
                </c:pt>
                <c:pt idx="150">
                  <c:v>preT.DN2a.Th#1</c:v>
                </c:pt>
                <c:pt idx="151">
                  <c:v>preT.DN2a.Th#2</c:v>
                </c:pt>
                <c:pt idx="152">
                  <c:v>preT.DN2b.Th#1</c:v>
                </c:pt>
                <c:pt idx="153">
                  <c:v>preT.DN2b.Th#2</c:v>
                </c:pt>
                <c:pt idx="154">
                  <c:v>preT.DN3.Th#1</c:v>
                </c:pt>
                <c:pt idx="155">
                  <c:v>preT.DN3.Th#2</c:v>
                </c:pt>
                <c:pt idx="156">
                  <c:v>preT.DN3.Th#3</c:v>
                </c:pt>
                <c:pt idx="157">
                  <c:v>preT.DN3.Th#4</c:v>
                </c:pt>
                <c:pt idx="158">
                  <c:v>preT.DN3.Th#5</c:v>
                </c:pt>
                <c:pt idx="159">
                  <c:v>proB.CLP.BM#1</c:v>
                </c:pt>
                <c:pt idx="160">
                  <c:v>proB.CLP.BM#2</c:v>
                </c:pt>
                <c:pt idx="161">
                  <c:v>proB.FrA.BM#1</c:v>
                </c:pt>
                <c:pt idx="162">
                  <c:v>proB.FrA.BM#2</c:v>
                </c:pt>
                <c:pt idx="163">
                  <c:v>proB.FrBC.BM#1</c:v>
                </c:pt>
                <c:pt idx="164">
                  <c:v>proB.FrBC.BM#2</c:v>
                </c:pt>
                <c:pt idx="165">
                  <c:v>STHSC.150-.BM#1</c:v>
                </c:pt>
                <c:pt idx="166">
                  <c:v>T.4.Nve.Fem.Sp#1</c:v>
                </c:pt>
                <c:pt idx="167">
                  <c:v>T.4.Nve.Fem.Sp#2</c:v>
                </c:pt>
                <c:pt idx="168">
                  <c:v>T.4.Nve.Fem.Sp#3</c:v>
                </c:pt>
                <c:pt idx="169">
                  <c:v>T.4.Nve.Fem.Sp#4</c:v>
                </c:pt>
                <c:pt idx="170">
                  <c:v>T.4.Nve.Sp#1</c:v>
                </c:pt>
                <c:pt idx="171">
                  <c:v>T.4.Nve.Sp#2</c:v>
                </c:pt>
                <c:pt idx="172">
                  <c:v>T.4.Sp.aCD3+CD40.18hr#1</c:v>
                </c:pt>
                <c:pt idx="173">
                  <c:v>T.4.Sp.aCD3+CD40.18hr#2</c:v>
                </c:pt>
                <c:pt idx="174">
                  <c:v>T.4.Th#1</c:v>
                </c:pt>
                <c:pt idx="175">
                  <c:v>T.4.Th#2</c:v>
                </c:pt>
                <c:pt idx="176">
                  <c:v>T.8.Nve.Sp#1</c:v>
                </c:pt>
                <c:pt idx="177">
                  <c:v>T.8.Nve.Sp#2</c:v>
                </c:pt>
                <c:pt idx="178">
                  <c:v>T.8.Nve.Sp#3</c:v>
                </c:pt>
                <c:pt idx="179">
                  <c:v>T.8.Th#1</c:v>
                </c:pt>
                <c:pt idx="180">
                  <c:v>T.8.Th#2</c:v>
                </c:pt>
                <c:pt idx="181">
                  <c:v>T.DN4.Th#1</c:v>
                </c:pt>
                <c:pt idx="182">
                  <c:v>T.DN4.Th#2</c:v>
                </c:pt>
                <c:pt idx="183">
                  <c:v>T.DP.Th#1</c:v>
                </c:pt>
                <c:pt idx="184">
                  <c:v>T.DP.Th#2</c:v>
                </c:pt>
                <c:pt idx="185">
                  <c:v>T.DP.Th#3</c:v>
                </c:pt>
                <c:pt idx="186">
                  <c:v>T.DP.Th#4</c:v>
                </c:pt>
                <c:pt idx="187">
                  <c:v>T.ISP.Th#1</c:v>
                </c:pt>
                <c:pt idx="188">
                  <c:v>T.ISP.Th#2</c:v>
                </c:pt>
                <c:pt idx="189">
                  <c:v>T.ISP.Th#3</c:v>
                </c:pt>
                <c:pt idx="190">
                  <c:v>T.ISP.Th#4</c:v>
                </c:pt>
                <c:pt idx="191">
                  <c:v>T8.IEL.LCMV.d7.Gut#1</c:v>
                </c:pt>
                <c:pt idx="192">
                  <c:v>T8.IEL.LCMV.d7.Gut#2</c:v>
                </c:pt>
                <c:pt idx="193">
                  <c:v>T8.MP.LCMV.d7.Sp#1</c:v>
                </c:pt>
                <c:pt idx="194">
                  <c:v>T8.MP.LCMV.d7.Sp#2</c:v>
                </c:pt>
                <c:pt idx="195">
                  <c:v>T8.Tcm.LCMV.d180.Sp#1</c:v>
                </c:pt>
                <c:pt idx="196">
                  <c:v>T8.Tcm.LCMV.d180.Sp#2</c:v>
                </c:pt>
                <c:pt idx="197">
                  <c:v>T8.TE.LCMV.d7.Sp#1</c:v>
                </c:pt>
                <c:pt idx="198">
                  <c:v>T8.TE.LCMV.d7.Sp#2</c:v>
                </c:pt>
                <c:pt idx="199">
                  <c:v>T8.Tem.LCMV.d180.Sp#1</c:v>
                </c:pt>
                <c:pt idx="200">
                  <c:v>T8.Tem.LCMV.d180.Sp#2</c:v>
                </c:pt>
                <c:pt idx="201">
                  <c:v>T8.TN.P14.Sp#1</c:v>
                </c:pt>
                <c:pt idx="202">
                  <c:v>T8.TN.P14.Sp#2</c:v>
                </c:pt>
                <c:pt idx="203">
                  <c:v>Tgd.g1.1+d1.24a+.Th#1</c:v>
                </c:pt>
                <c:pt idx="204">
                  <c:v>Tgd.g1.1+d1.24a+.Th#2</c:v>
                </c:pt>
                <c:pt idx="205">
                  <c:v>Tgd.g1.1+d1.LN#1</c:v>
                </c:pt>
                <c:pt idx="206">
                  <c:v>Tgd.g1.1+d1.LN#2</c:v>
                </c:pt>
                <c:pt idx="207">
                  <c:v>Tgd.g2+d1.24a+.Th#1</c:v>
                </c:pt>
                <c:pt idx="208">
                  <c:v>Tgd.g2+d1.24a+.Th#2</c:v>
                </c:pt>
                <c:pt idx="209">
                  <c:v>Tgd.g2+d1.LN#1</c:v>
                </c:pt>
                <c:pt idx="210">
                  <c:v>Tgd.g2+d1.LN#2</c:v>
                </c:pt>
                <c:pt idx="211">
                  <c:v>Tgd.g2+d17.24a+.Th#1</c:v>
                </c:pt>
                <c:pt idx="212">
                  <c:v>Tgd.g2+d17.24a+.Th#2</c:v>
                </c:pt>
                <c:pt idx="213">
                  <c:v>Tgd.g2+d17.LN#1</c:v>
                </c:pt>
                <c:pt idx="214">
                  <c:v>Tgd.g2+d17.LN#2</c:v>
                </c:pt>
                <c:pt idx="215">
                  <c:v>Tgd.Sp#3</c:v>
                </c:pt>
                <c:pt idx="216">
                  <c:v>Tgd.Sp#4</c:v>
                </c:pt>
                <c:pt idx="217">
                  <c:v>Tgd.Sp#5</c:v>
                </c:pt>
                <c:pt idx="218">
                  <c:v>Treg.4.25hi.Sp#1</c:v>
                </c:pt>
                <c:pt idx="219">
                  <c:v>Treg.4.25hi.Sp#2</c:v>
                </c:pt>
                <c:pt idx="220">
                  <c:v>Treg.4.25hi.Sp#3</c:v>
                </c:pt>
                <c:pt idx="221">
                  <c:v>Treg.4.25hi.Sp#4</c:v>
                </c:pt>
                <c:pt idx="222">
                  <c:v>Treg.4.FP3+.Nrplo.Co#1</c:v>
                </c:pt>
                <c:pt idx="223">
                  <c:v>Treg.4.FP3+.Nrplo.Co#2</c:v>
                </c:pt>
              </c:strCache>
            </c:strRef>
          </c:cat>
          <c:val>
            <c:numRef>
              <c:f>'general stat'!$G$3:$G$226</c:f>
              <c:numCache>
                <c:formatCode>#,##0</c:formatCode>
                <c:ptCount val="224"/>
                <c:pt idx="0">
                  <c:v>6.722794E6</c:v>
                </c:pt>
                <c:pt idx="1">
                  <c:v>6.900371E6</c:v>
                </c:pt>
                <c:pt idx="2">
                  <c:v>7.650416E6</c:v>
                </c:pt>
                <c:pt idx="3">
                  <c:v>9.405497E6</c:v>
                </c:pt>
                <c:pt idx="4">
                  <c:v>6.240815E6</c:v>
                </c:pt>
                <c:pt idx="5">
                  <c:v>7.73311E6</c:v>
                </c:pt>
                <c:pt idx="6">
                  <c:v>7.406775E6</c:v>
                </c:pt>
                <c:pt idx="7">
                  <c:v>5.93075E6</c:v>
                </c:pt>
                <c:pt idx="8">
                  <c:v>9.417752E6</c:v>
                </c:pt>
                <c:pt idx="9">
                  <c:v>6.047339E6</c:v>
                </c:pt>
                <c:pt idx="10">
                  <c:v>6.184204E6</c:v>
                </c:pt>
                <c:pt idx="11">
                  <c:v>5.411662E6</c:v>
                </c:pt>
                <c:pt idx="12">
                  <c:v>9.57304E6</c:v>
                </c:pt>
                <c:pt idx="13">
                  <c:v>4.773349E6</c:v>
                </c:pt>
                <c:pt idx="14">
                  <c:v>7.980463E6</c:v>
                </c:pt>
                <c:pt idx="15">
                  <c:v>5.193891E6</c:v>
                </c:pt>
                <c:pt idx="16">
                  <c:v>6.965238E6</c:v>
                </c:pt>
                <c:pt idx="17">
                  <c:v>9.350161E6</c:v>
                </c:pt>
                <c:pt idx="18">
                  <c:v>7.588166E6</c:v>
                </c:pt>
                <c:pt idx="19">
                  <c:v>8.160287E6</c:v>
                </c:pt>
                <c:pt idx="20">
                  <c:v>7.437608E6</c:v>
                </c:pt>
                <c:pt idx="21">
                  <c:v>6.472037E6</c:v>
                </c:pt>
                <c:pt idx="22">
                  <c:v>6.415504E6</c:v>
                </c:pt>
                <c:pt idx="23">
                  <c:v>1.2754564E7</c:v>
                </c:pt>
                <c:pt idx="24">
                  <c:v>6.437908E6</c:v>
                </c:pt>
                <c:pt idx="25">
                  <c:v>5.557861E6</c:v>
                </c:pt>
                <c:pt idx="26">
                  <c:v>6.746284E6</c:v>
                </c:pt>
                <c:pt idx="27">
                  <c:v>6.716274E6</c:v>
                </c:pt>
                <c:pt idx="28">
                  <c:v>8.133067E6</c:v>
                </c:pt>
                <c:pt idx="29">
                  <c:v>8.176852E6</c:v>
                </c:pt>
                <c:pt idx="30">
                  <c:v>9.750139E6</c:v>
                </c:pt>
                <c:pt idx="31">
                  <c:v>8.642521E6</c:v>
                </c:pt>
                <c:pt idx="32">
                  <c:v>4.18356E6</c:v>
                </c:pt>
                <c:pt idx="33">
                  <c:v>6.509006E6</c:v>
                </c:pt>
                <c:pt idx="34">
                  <c:v>6.030257E6</c:v>
                </c:pt>
                <c:pt idx="35">
                  <c:v>7.814039E6</c:v>
                </c:pt>
                <c:pt idx="36">
                  <c:v>1.3919088E7</c:v>
                </c:pt>
                <c:pt idx="37">
                  <c:v>5.818161E6</c:v>
                </c:pt>
                <c:pt idx="38">
                  <c:v>6.108525E6</c:v>
                </c:pt>
                <c:pt idx="39">
                  <c:v>6.195469E6</c:v>
                </c:pt>
                <c:pt idx="40">
                  <c:v>7.129371E6</c:v>
                </c:pt>
                <c:pt idx="41">
                  <c:v>8.071175E6</c:v>
                </c:pt>
                <c:pt idx="42">
                  <c:v>7.690814E6</c:v>
                </c:pt>
                <c:pt idx="43">
                  <c:v>8.381023E6</c:v>
                </c:pt>
                <c:pt idx="44">
                  <c:v>6.143277E6</c:v>
                </c:pt>
                <c:pt idx="45">
                  <c:v>7.729151E6</c:v>
                </c:pt>
                <c:pt idx="46">
                  <c:v>5.998172E6</c:v>
                </c:pt>
                <c:pt idx="47">
                  <c:v>5.91285E6</c:v>
                </c:pt>
                <c:pt idx="48">
                  <c:v>1.1574362E7</c:v>
                </c:pt>
                <c:pt idx="49">
                  <c:v>5.783345E6</c:v>
                </c:pt>
                <c:pt idx="50">
                  <c:v>6.244656E6</c:v>
                </c:pt>
                <c:pt idx="51">
                  <c:v>6.782705E6</c:v>
                </c:pt>
                <c:pt idx="52">
                  <c:v>8.039453E6</c:v>
                </c:pt>
                <c:pt idx="53">
                  <c:v>1.5351027E7</c:v>
                </c:pt>
                <c:pt idx="54">
                  <c:v>9.356891E6</c:v>
                </c:pt>
                <c:pt idx="55">
                  <c:v>8.422226E6</c:v>
                </c:pt>
                <c:pt idx="56">
                  <c:v>8.295815E6</c:v>
                </c:pt>
                <c:pt idx="57">
                  <c:v>7.813175E6</c:v>
                </c:pt>
                <c:pt idx="58">
                  <c:v>7.518392E6</c:v>
                </c:pt>
                <c:pt idx="59">
                  <c:v>1.0079292E7</c:v>
                </c:pt>
                <c:pt idx="60">
                  <c:v>1.5635557E7</c:v>
                </c:pt>
                <c:pt idx="61">
                  <c:v>1.427039E7</c:v>
                </c:pt>
                <c:pt idx="62">
                  <c:v>8.372723E6</c:v>
                </c:pt>
                <c:pt idx="63">
                  <c:v>7.921907E6</c:v>
                </c:pt>
                <c:pt idx="64">
                  <c:v>8.383411E6</c:v>
                </c:pt>
                <c:pt idx="65">
                  <c:v>8.014685E6</c:v>
                </c:pt>
                <c:pt idx="66">
                  <c:v>6.75691E6</c:v>
                </c:pt>
                <c:pt idx="67">
                  <c:v>4.350517E6</c:v>
                </c:pt>
                <c:pt idx="68">
                  <c:v>6.537893E6</c:v>
                </c:pt>
                <c:pt idx="69">
                  <c:v>3.106657E6</c:v>
                </c:pt>
                <c:pt idx="70">
                  <c:v>7.528287E6</c:v>
                </c:pt>
                <c:pt idx="71">
                  <c:v>4.690558E6</c:v>
                </c:pt>
                <c:pt idx="72">
                  <c:v>6.892247E6</c:v>
                </c:pt>
                <c:pt idx="73">
                  <c:v>9.811569E6</c:v>
                </c:pt>
                <c:pt idx="74">
                  <c:v>2.470102E6</c:v>
                </c:pt>
                <c:pt idx="75">
                  <c:v>7.675501E6</c:v>
                </c:pt>
                <c:pt idx="76">
                  <c:v>7.530532E6</c:v>
                </c:pt>
                <c:pt idx="77">
                  <c:v>7.36299E6</c:v>
                </c:pt>
                <c:pt idx="78">
                  <c:v>760155.0</c:v>
                </c:pt>
                <c:pt idx="79">
                  <c:v>986843.0</c:v>
                </c:pt>
                <c:pt idx="80">
                  <c:v>1.06977E6</c:v>
                </c:pt>
                <c:pt idx="81">
                  <c:v>1.174052E6</c:v>
                </c:pt>
                <c:pt idx="82">
                  <c:v>8.962472E6</c:v>
                </c:pt>
                <c:pt idx="83">
                  <c:v>6.841995E6</c:v>
                </c:pt>
                <c:pt idx="84">
                  <c:v>6.398822E6</c:v>
                </c:pt>
                <c:pt idx="85">
                  <c:v>6.501206E6</c:v>
                </c:pt>
                <c:pt idx="86">
                  <c:v>5.320097E6</c:v>
                </c:pt>
                <c:pt idx="87">
                  <c:v>5.734164E6</c:v>
                </c:pt>
                <c:pt idx="88">
                  <c:v>7.195781E6</c:v>
                </c:pt>
                <c:pt idx="89">
                  <c:v>7.591315E6</c:v>
                </c:pt>
                <c:pt idx="90">
                  <c:v>1.0203986E7</c:v>
                </c:pt>
                <c:pt idx="91">
                  <c:v>7.242435E6</c:v>
                </c:pt>
                <c:pt idx="92">
                  <c:v>6.293856E6</c:v>
                </c:pt>
                <c:pt idx="93">
                  <c:v>6.943696E6</c:v>
                </c:pt>
                <c:pt idx="94">
                  <c:v>6.782705E6</c:v>
                </c:pt>
                <c:pt idx="95">
                  <c:v>6.419349E6</c:v>
                </c:pt>
                <c:pt idx="96">
                  <c:v>7.663081E6</c:v>
                </c:pt>
                <c:pt idx="97">
                  <c:v>7.746834E6</c:v>
                </c:pt>
                <c:pt idx="98">
                  <c:v>8.340474E6</c:v>
                </c:pt>
                <c:pt idx="99">
                  <c:v>7.502544E6</c:v>
                </c:pt>
                <c:pt idx="100">
                  <c:v>8.741885E6</c:v>
                </c:pt>
                <c:pt idx="101">
                  <c:v>9.252961E6</c:v>
                </c:pt>
                <c:pt idx="102">
                  <c:v>7.138499E6</c:v>
                </c:pt>
                <c:pt idx="103">
                  <c:v>7.702347E6</c:v>
                </c:pt>
                <c:pt idx="104">
                  <c:v>7.372451E6</c:v>
                </c:pt>
                <c:pt idx="105">
                  <c:v>7.625813E6</c:v>
                </c:pt>
                <c:pt idx="106">
                  <c:v>8.904536E6</c:v>
                </c:pt>
                <c:pt idx="107">
                  <c:v>7.755869E6</c:v>
                </c:pt>
                <c:pt idx="108">
                  <c:v>5.626968E6</c:v>
                </c:pt>
                <c:pt idx="109">
                  <c:v>6.763092E6</c:v>
                </c:pt>
                <c:pt idx="110">
                  <c:v>9.093829E6</c:v>
                </c:pt>
                <c:pt idx="111">
                  <c:v>6.183969E6</c:v>
                </c:pt>
                <c:pt idx="112">
                  <c:v>6.743462E6</c:v>
                </c:pt>
                <c:pt idx="113">
                  <c:v>5.531814E6</c:v>
                </c:pt>
                <c:pt idx="114">
                  <c:v>5.687968E6</c:v>
                </c:pt>
                <c:pt idx="115">
                  <c:v>4.94552E6</c:v>
                </c:pt>
                <c:pt idx="116">
                  <c:v>7.429716E6</c:v>
                </c:pt>
                <c:pt idx="117">
                  <c:v>6.128252E6</c:v>
                </c:pt>
                <c:pt idx="118">
                  <c:v>7.3897E6</c:v>
                </c:pt>
                <c:pt idx="119">
                  <c:v>6.470895E6</c:v>
                </c:pt>
                <c:pt idx="120">
                  <c:v>6.243865E6</c:v>
                </c:pt>
                <c:pt idx="121">
                  <c:v>6.446078E6</c:v>
                </c:pt>
                <c:pt idx="122">
                  <c:v>8.988866E6</c:v>
                </c:pt>
                <c:pt idx="123">
                  <c:v>8.133836E6</c:v>
                </c:pt>
                <c:pt idx="124">
                  <c:v>7.309288E6</c:v>
                </c:pt>
                <c:pt idx="125">
                  <c:v>6.943359E6</c:v>
                </c:pt>
                <c:pt idx="126">
                  <c:v>5.230832E6</c:v>
                </c:pt>
                <c:pt idx="127">
                  <c:v>3.273829E6</c:v>
                </c:pt>
                <c:pt idx="128">
                  <c:v>5.388776E6</c:v>
                </c:pt>
                <c:pt idx="129">
                  <c:v>4.965184E6</c:v>
                </c:pt>
                <c:pt idx="130">
                  <c:v>4.285271E6</c:v>
                </c:pt>
                <c:pt idx="131">
                  <c:v>4.014008E6</c:v>
                </c:pt>
                <c:pt idx="132">
                  <c:v>4.745293E6</c:v>
                </c:pt>
                <c:pt idx="133">
                  <c:v>4.332443E6</c:v>
                </c:pt>
                <c:pt idx="134">
                  <c:v>5.484853E6</c:v>
                </c:pt>
                <c:pt idx="135">
                  <c:v>5.96447E6</c:v>
                </c:pt>
                <c:pt idx="136">
                  <c:v>6.049361E6</c:v>
                </c:pt>
                <c:pt idx="137">
                  <c:v>5.424551E6</c:v>
                </c:pt>
                <c:pt idx="138">
                  <c:v>7.052189E6</c:v>
                </c:pt>
                <c:pt idx="139">
                  <c:v>6.662604E6</c:v>
                </c:pt>
                <c:pt idx="140">
                  <c:v>6.184289E6</c:v>
                </c:pt>
                <c:pt idx="141">
                  <c:v>5.606089E6</c:v>
                </c:pt>
                <c:pt idx="142">
                  <c:v>7.47188E6</c:v>
                </c:pt>
                <c:pt idx="143">
                  <c:v>6.920148E6</c:v>
                </c:pt>
                <c:pt idx="144">
                  <c:v>7.501692E6</c:v>
                </c:pt>
                <c:pt idx="145">
                  <c:v>7.029105E6</c:v>
                </c:pt>
                <c:pt idx="146">
                  <c:v>7.322745E6</c:v>
                </c:pt>
                <c:pt idx="147">
                  <c:v>4.188572E6</c:v>
                </c:pt>
                <c:pt idx="148">
                  <c:v>5.500898E6</c:v>
                </c:pt>
                <c:pt idx="149">
                  <c:v>6.27307E6</c:v>
                </c:pt>
                <c:pt idx="150">
                  <c:v>5.889209E6</c:v>
                </c:pt>
                <c:pt idx="151">
                  <c:v>5.435278E6</c:v>
                </c:pt>
                <c:pt idx="152">
                  <c:v>5.298154E6</c:v>
                </c:pt>
                <c:pt idx="153">
                  <c:v>5.702163E6</c:v>
                </c:pt>
                <c:pt idx="154">
                  <c:v>5.88672E6</c:v>
                </c:pt>
                <c:pt idx="155">
                  <c:v>6.384425E6</c:v>
                </c:pt>
                <c:pt idx="156">
                  <c:v>1.1803126E7</c:v>
                </c:pt>
                <c:pt idx="157">
                  <c:v>8.835955E6</c:v>
                </c:pt>
                <c:pt idx="158">
                  <c:v>1.1646349E7</c:v>
                </c:pt>
                <c:pt idx="159">
                  <c:v>6.588564E6</c:v>
                </c:pt>
                <c:pt idx="160">
                  <c:v>6.106189E6</c:v>
                </c:pt>
                <c:pt idx="161">
                  <c:v>7.248092E6</c:v>
                </c:pt>
                <c:pt idx="162">
                  <c:v>6.273311E6</c:v>
                </c:pt>
                <c:pt idx="163">
                  <c:v>6.310485E6</c:v>
                </c:pt>
                <c:pt idx="164">
                  <c:v>7.359568E6</c:v>
                </c:pt>
                <c:pt idx="165">
                  <c:v>6.060045E6</c:v>
                </c:pt>
                <c:pt idx="166">
                  <c:v>5.470544E6</c:v>
                </c:pt>
                <c:pt idx="167">
                  <c:v>4.926799E6</c:v>
                </c:pt>
                <c:pt idx="168">
                  <c:v>237834.0</c:v>
                </c:pt>
                <c:pt idx="169">
                  <c:v>200400.0</c:v>
                </c:pt>
                <c:pt idx="170">
                  <c:v>9.351523E6</c:v>
                </c:pt>
                <c:pt idx="171">
                  <c:v>6.969144E6</c:v>
                </c:pt>
                <c:pt idx="172">
                  <c:v>7.46882E6</c:v>
                </c:pt>
                <c:pt idx="173">
                  <c:v>8.178754E6</c:v>
                </c:pt>
                <c:pt idx="174">
                  <c:v>5.370049E6</c:v>
                </c:pt>
                <c:pt idx="175">
                  <c:v>8.195726E6</c:v>
                </c:pt>
                <c:pt idx="176">
                  <c:v>7.783582E6</c:v>
                </c:pt>
                <c:pt idx="177">
                  <c:v>6.330737E6</c:v>
                </c:pt>
                <c:pt idx="178">
                  <c:v>1.0957626E7</c:v>
                </c:pt>
                <c:pt idx="179">
                  <c:v>6.280931E6</c:v>
                </c:pt>
                <c:pt idx="180">
                  <c:v>6.553452E6</c:v>
                </c:pt>
                <c:pt idx="181">
                  <c:v>7.384188E6</c:v>
                </c:pt>
                <c:pt idx="182">
                  <c:v>7.367724E6</c:v>
                </c:pt>
                <c:pt idx="183">
                  <c:v>7.999993E6</c:v>
                </c:pt>
                <c:pt idx="184">
                  <c:v>8.940205E6</c:v>
                </c:pt>
                <c:pt idx="185">
                  <c:v>1.602954E7</c:v>
                </c:pt>
                <c:pt idx="186">
                  <c:v>1.4378874E7</c:v>
                </c:pt>
                <c:pt idx="187">
                  <c:v>5.72367E6</c:v>
                </c:pt>
                <c:pt idx="188">
                  <c:v>5.656598E6</c:v>
                </c:pt>
                <c:pt idx="189">
                  <c:v>7.476637E6</c:v>
                </c:pt>
                <c:pt idx="190">
                  <c:v>7.425386E6</c:v>
                </c:pt>
                <c:pt idx="191">
                  <c:v>6.423134E6</c:v>
                </c:pt>
                <c:pt idx="192">
                  <c:v>9.058474E6</c:v>
                </c:pt>
                <c:pt idx="193">
                  <c:v>6.909052E6</c:v>
                </c:pt>
                <c:pt idx="194">
                  <c:v>5.335926E6</c:v>
                </c:pt>
                <c:pt idx="195">
                  <c:v>4.560517E6</c:v>
                </c:pt>
                <c:pt idx="196">
                  <c:v>5.90112E6</c:v>
                </c:pt>
                <c:pt idx="197">
                  <c:v>9.755645E6</c:v>
                </c:pt>
                <c:pt idx="198">
                  <c:v>5.343327E6</c:v>
                </c:pt>
                <c:pt idx="199">
                  <c:v>7.045774E6</c:v>
                </c:pt>
                <c:pt idx="200">
                  <c:v>7.842053E6</c:v>
                </c:pt>
                <c:pt idx="201">
                  <c:v>7.974956E6</c:v>
                </c:pt>
                <c:pt idx="202">
                  <c:v>6.181378E6</c:v>
                </c:pt>
                <c:pt idx="203">
                  <c:v>7.764556E6</c:v>
                </c:pt>
                <c:pt idx="204">
                  <c:v>5.482928E6</c:v>
                </c:pt>
                <c:pt idx="205">
                  <c:v>5.959336E6</c:v>
                </c:pt>
                <c:pt idx="206">
                  <c:v>7.788971E6</c:v>
                </c:pt>
                <c:pt idx="207">
                  <c:v>7.758295E6</c:v>
                </c:pt>
                <c:pt idx="208">
                  <c:v>8.726559E6</c:v>
                </c:pt>
                <c:pt idx="209">
                  <c:v>5.837562E6</c:v>
                </c:pt>
                <c:pt idx="210">
                  <c:v>5.719318E6</c:v>
                </c:pt>
                <c:pt idx="211">
                  <c:v>5.881397E6</c:v>
                </c:pt>
                <c:pt idx="212">
                  <c:v>6.180698E6</c:v>
                </c:pt>
                <c:pt idx="213">
                  <c:v>5.13376E6</c:v>
                </c:pt>
                <c:pt idx="214">
                  <c:v>5.913247E6</c:v>
                </c:pt>
                <c:pt idx="215">
                  <c:v>3.708225E6</c:v>
                </c:pt>
                <c:pt idx="216">
                  <c:v>7.418845E6</c:v>
                </c:pt>
                <c:pt idx="217">
                  <c:v>7.869675E6</c:v>
                </c:pt>
                <c:pt idx="218">
                  <c:v>4.592206E6</c:v>
                </c:pt>
                <c:pt idx="219">
                  <c:v>7.722495E6</c:v>
                </c:pt>
                <c:pt idx="220">
                  <c:v>7.330315E6</c:v>
                </c:pt>
                <c:pt idx="221">
                  <c:v>7.247091E6</c:v>
                </c:pt>
                <c:pt idx="222">
                  <c:v>4.753608E6</c:v>
                </c:pt>
                <c:pt idx="223">
                  <c:v>3.191886E6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B4CD-4F1E-832D-5710C3386C1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772773056"/>
        <c:axId val="-899557488"/>
      </c:barChart>
      <c:catAx>
        <c:axId val="-7727730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3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899557488"/>
        <c:crosses val="autoZero"/>
        <c:auto val="1"/>
        <c:lblAlgn val="ctr"/>
        <c:lblOffset val="100"/>
        <c:noMultiLvlLbl val="0"/>
      </c:catAx>
      <c:valAx>
        <c:axId val="-8995574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77277305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037840" cy="466434"/>
          </a:xfrm>
          <a:prstGeom prst="rect">
            <a:avLst/>
          </a:prstGeom>
        </p:spPr>
        <p:txBody>
          <a:bodyPr vert="horz" lIns="92446" tIns="46223" rIns="92446" bIns="46223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9" y="0"/>
            <a:ext cx="3037840" cy="466434"/>
          </a:xfrm>
          <a:prstGeom prst="rect">
            <a:avLst/>
          </a:prstGeom>
        </p:spPr>
        <p:txBody>
          <a:bodyPr vert="horz" lIns="92446" tIns="46223" rIns="92446" bIns="46223" rtlCol="0"/>
          <a:lstStyle>
            <a:lvl1pPr algn="r">
              <a:defRPr sz="1200"/>
            </a:lvl1pPr>
          </a:lstStyle>
          <a:p>
            <a:fld id="{F1E941B8-5E42-4064-890D-0B59C6C06C88}" type="datetimeFigureOut">
              <a:rPr lang="en-US" smtClean="0"/>
              <a:t>12/8/16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6888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446" tIns="46223" rIns="92446" bIns="46223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1" y="4473892"/>
            <a:ext cx="5608320" cy="3660458"/>
          </a:xfrm>
          <a:prstGeom prst="rect">
            <a:avLst/>
          </a:prstGeom>
        </p:spPr>
        <p:txBody>
          <a:bodyPr vert="horz" lIns="92446" tIns="46223" rIns="92446" bIns="46223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8829968"/>
            <a:ext cx="3037840" cy="466433"/>
          </a:xfrm>
          <a:prstGeom prst="rect">
            <a:avLst/>
          </a:prstGeom>
        </p:spPr>
        <p:txBody>
          <a:bodyPr vert="horz" lIns="92446" tIns="46223" rIns="92446" bIns="46223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9" y="8829968"/>
            <a:ext cx="3037840" cy="466433"/>
          </a:xfrm>
          <a:prstGeom prst="rect">
            <a:avLst/>
          </a:prstGeom>
        </p:spPr>
        <p:txBody>
          <a:bodyPr vert="horz" lIns="92446" tIns="46223" rIns="92446" bIns="46223" rtlCol="0" anchor="b"/>
          <a:lstStyle>
            <a:lvl1pPr algn="r">
              <a:defRPr sz="1200"/>
            </a:lvl1pPr>
          </a:lstStyle>
          <a:p>
            <a:fld id="{A872998A-1B93-4E08-813F-914D632D5F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5929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72998A-1B93-4E08-813F-914D632D5F8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7506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24458"/>
            <a:r>
              <a:rPr lang="en-US" dirty="0"/>
              <a:t>Short residence TF (such as nuclear receptors GR AR ER)</a:t>
            </a:r>
          </a:p>
          <a:p>
            <a:pPr defTabSz="924458"/>
            <a:r>
              <a:rPr lang="en-US" dirty="0"/>
              <a:t>Long residence TF (such as CTCF)</a:t>
            </a:r>
          </a:p>
          <a:p>
            <a:pPr defTabSz="924458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72998A-1B93-4E08-813F-914D632D5F8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9164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Kctd11</a:t>
            </a:r>
          </a:p>
          <a:p>
            <a:r>
              <a:rPr lang="en-US" dirty="0"/>
              <a:t>Plays a role as a marker and a regulator of neuronal differentiation; Up-regulated by a variety of neurogenic signals, such as retinoic acid, epidermal growth factor/EGF and NGFB/nerve growth factor. Induces apoptosis, growth arrest and the expression of cyclin-dependent kinase inhibitor CDKN1B. Plays a role as a tumor repressor and inhibits cell growth and tumorigenicity of </a:t>
            </a:r>
            <a:r>
              <a:rPr lang="en-US" dirty="0" err="1"/>
              <a:t>medulloblastoma</a:t>
            </a:r>
            <a:r>
              <a:rPr lang="en-US" dirty="0"/>
              <a:t> (MDB). Acts as an E3 ubiquitin-protein ligase towards HDAC1, leading to its </a:t>
            </a:r>
            <a:r>
              <a:rPr lang="en-US" dirty="0" err="1"/>
              <a:t>proteasomal</a:t>
            </a:r>
            <a:r>
              <a:rPr lang="en-US" dirty="0"/>
              <a:t> degradation. Functions as antagonist of the Hedgehog pathway on cell proliferation and differentiation by affecting the nuclear transfer of </a:t>
            </a:r>
            <a:r>
              <a:rPr lang="en-US" dirty="0" err="1"/>
              <a:t>transcrition</a:t>
            </a:r>
            <a:r>
              <a:rPr lang="en-US" dirty="0"/>
              <a:t> factor GLI1, thus maintaining cerebellar granule cells in undifferentiated state, this effect probably occurs via HDAC1 down-regulation, keeping GLI1 acetylated and inactive. When knock-down, Hedgehog antagonism is impaired and proliferation of granule cells is sustained. Activates the caspase cascade.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72998A-1B93-4E08-813F-914D632D5F85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40154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CE342-F51F-463F-AF98-929B89E06F2B}" type="datetimeFigureOut">
              <a:rPr lang="en-US" smtClean="0"/>
              <a:t>12/8/16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655D0-CCAE-4BA4-B671-597509DA70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2139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CE342-F51F-463F-AF98-929B89E06F2B}" type="datetimeFigureOut">
              <a:rPr lang="en-US" smtClean="0"/>
              <a:t>12/8/16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655D0-CCAE-4BA4-B671-597509DA70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8297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CE342-F51F-463F-AF98-929B89E06F2B}" type="datetimeFigureOut">
              <a:rPr lang="en-US" smtClean="0"/>
              <a:t>12/8/16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655D0-CCAE-4BA4-B671-597509DA70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0776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CE342-F51F-463F-AF98-929B89E06F2B}" type="datetimeFigureOut">
              <a:rPr lang="en-US" smtClean="0"/>
              <a:t>12/8/16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655D0-CCAE-4BA4-B671-597509DA70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0416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CE342-F51F-463F-AF98-929B89E06F2B}" type="datetimeFigureOut">
              <a:rPr lang="en-US" smtClean="0"/>
              <a:t>12/8/16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655D0-CCAE-4BA4-B671-597509DA70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2412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CE342-F51F-463F-AF98-929B89E06F2B}" type="datetimeFigureOut">
              <a:rPr lang="en-US" smtClean="0"/>
              <a:t>12/8/16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655D0-CCAE-4BA4-B671-597509DA70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8610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CE342-F51F-463F-AF98-929B89E06F2B}" type="datetimeFigureOut">
              <a:rPr lang="en-US" smtClean="0"/>
              <a:t>12/8/16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655D0-CCAE-4BA4-B671-597509DA70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6641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CE342-F51F-463F-AF98-929B89E06F2B}" type="datetimeFigureOut">
              <a:rPr lang="en-US" smtClean="0"/>
              <a:t>12/8/16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655D0-CCAE-4BA4-B671-597509DA70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977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CE342-F51F-463F-AF98-929B89E06F2B}" type="datetimeFigureOut">
              <a:rPr lang="en-US" smtClean="0"/>
              <a:t>12/8/16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655D0-CCAE-4BA4-B671-597509DA70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806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CE342-F51F-463F-AF98-929B89E06F2B}" type="datetimeFigureOut">
              <a:rPr lang="en-US" smtClean="0"/>
              <a:t>12/8/16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655D0-CCAE-4BA4-B671-597509DA70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6873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CE342-F51F-463F-AF98-929B89E06F2B}" type="datetimeFigureOut">
              <a:rPr lang="en-US" smtClean="0"/>
              <a:t>12/8/16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655D0-CCAE-4BA4-B671-597509DA70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1036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9CE342-F51F-463F-AF98-929B89E06F2B}" type="datetimeFigureOut">
              <a:rPr lang="en-US" smtClean="0"/>
              <a:t>12/8/16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9655D0-CCAE-4BA4-B671-597509DA70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7306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chart" Target="../charts/char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6" Type="http://schemas.openxmlformats.org/officeDocument/2006/relationships/image" Target="../media/image37.png"/><Relationship Id="rId7" Type="http://schemas.openxmlformats.org/officeDocument/2006/relationships/image" Target="../media/image38.png"/><Relationship Id="rId8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4" Type="http://schemas.openxmlformats.org/officeDocument/2006/relationships/image" Target="../media/image41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jp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Relationship Id="rId3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Relationship Id="rId3" Type="http://schemas.openxmlformats.org/officeDocument/2006/relationships/image" Target="../media/image46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dropbox.com/sh/6uqqftra4x9r0y3/AAA48oF_J5NZosGfL4plnwVNa?dl=0" TargetMode="Externa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3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jpg"/><Relationship Id="rId5" Type="http://schemas.openxmlformats.org/officeDocument/2006/relationships/image" Target="../media/image8.png"/><Relationship Id="rId6" Type="http://schemas.openxmlformats.org/officeDocument/2006/relationships/image" Target="../media/image9.gi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 err="1"/>
              <a:t>ImmGen</a:t>
            </a:r>
            <a:r>
              <a:rPr lang="en-US" b="1" dirty="0"/>
              <a:t> ATAC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endParaRPr lang="en-US" b="1" dirty="0"/>
          </a:p>
          <a:p>
            <a:r>
              <a:rPr lang="en-US" b="1" dirty="0"/>
              <a:t>Caleb Lareau, Hide Yoshida, Sara </a:t>
            </a:r>
            <a:r>
              <a:rPr lang="en-US" b="1" dirty="0" err="1" smtClean="0"/>
              <a:t>Mostafavi</a:t>
            </a:r>
            <a:r>
              <a:rPr lang="en-US" b="1" dirty="0" smtClean="0"/>
              <a:t> </a:t>
            </a:r>
            <a:endParaRPr lang="en-US" b="1" dirty="0"/>
          </a:p>
          <a:p>
            <a:endParaRPr lang="en-US" dirty="0"/>
          </a:p>
          <a:p>
            <a:r>
              <a:rPr lang="en-US" dirty="0" err="1"/>
              <a:t>buenrostrolab.com</a:t>
            </a:r>
            <a:r>
              <a:rPr lang="en-US" dirty="0"/>
              <a:t>/</a:t>
            </a:r>
            <a:r>
              <a:rPr lang="en-US" dirty="0" err="1"/>
              <a:t>ImmGenATAC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53346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Fig1_description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23994" y="1604355"/>
            <a:ext cx="1255131" cy="1854630"/>
          </a:xfrm>
          <a:prstGeom prst="rect">
            <a:avLst/>
          </a:prstGeom>
        </p:spPr>
      </p:pic>
      <p:pic>
        <p:nvPicPr>
          <p:cNvPr id="22" name="Picture 21" descr="Fig1_description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24917" y="1596508"/>
            <a:ext cx="1476627" cy="1860947"/>
          </a:xfrm>
          <a:prstGeom prst="rect">
            <a:avLst/>
          </a:prstGeom>
        </p:spPr>
      </p:pic>
      <p:pic>
        <p:nvPicPr>
          <p:cNvPr id="23" name="Picture 22" descr="Fig1_description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76811" y="1605885"/>
            <a:ext cx="1060156" cy="1853100"/>
          </a:xfrm>
          <a:prstGeom prst="rect">
            <a:avLst/>
          </a:prstGeom>
        </p:spPr>
      </p:pic>
      <p:cxnSp>
        <p:nvCxnSpPr>
          <p:cNvPr id="24" name="Straight Arrow Connector 23"/>
          <p:cNvCxnSpPr/>
          <p:nvPr/>
        </p:nvCxnSpPr>
        <p:spPr>
          <a:xfrm>
            <a:off x="3879125" y="2420708"/>
            <a:ext cx="394154" cy="0"/>
          </a:xfrm>
          <a:prstGeom prst="straightConnector1">
            <a:avLst/>
          </a:prstGeom>
          <a:ln w="31750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6024144" y="2420708"/>
            <a:ext cx="394154" cy="0"/>
          </a:xfrm>
          <a:prstGeom prst="straightConnector1">
            <a:avLst/>
          </a:prstGeom>
          <a:ln w="31750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26" name="Group 25"/>
          <p:cNvGrpSpPr/>
          <p:nvPr/>
        </p:nvGrpSpPr>
        <p:grpSpPr>
          <a:xfrm>
            <a:off x="7770394" y="1870442"/>
            <a:ext cx="2557853" cy="1352172"/>
            <a:chOff x="6155378" y="1480960"/>
            <a:chExt cx="2557853" cy="1352172"/>
          </a:xfrm>
        </p:grpSpPr>
        <p:pic>
          <p:nvPicPr>
            <p:cNvPr id="27" name="Picture 2" descr="http://info.5amsolutions.com/Portals/111084/images/miseq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67510" y="1480960"/>
              <a:ext cx="1781462" cy="1100531"/>
            </a:xfrm>
            <a:prstGeom prst="rect">
              <a:avLst/>
            </a:prstGeom>
            <a:noFill/>
          </p:spPr>
        </p:pic>
        <p:cxnSp>
          <p:nvCxnSpPr>
            <p:cNvPr id="28" name="Straight Arrow Connector 27"/>
            <p:cNvCxnSpPr/>
            <p:nvPr/>
          </p:nvCxnSpPr>
          <p:spPr>
            <a:xfrm>
              <a:off x="6155378" y="2031226"/>
              <a:ext cx="394154" cy="0"/>
            </a:xfrm>
            <a:prstGeom prst="straightConnector1">
              <a:avLst/>
            </a:prstGeom>
            <a:ln w="31750"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9" name="TextBox 28"/>
            <p:cNvSpPr txBox="1"/>
            <p:nvPr/>
          </p:nvSpPr>
          <p:spPr>
            <a:xfrm>
              <a:off x="6438900" y="2463800"/>
              <a:ext cx="2274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Amplify and Sequence</a:t>
              </a: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1796197" y="3780368"/>
            <a:ext cx="9029588" cy="1007536"/>
            <a:chOff x="85931" y="3780368"/>
            <a:chExt cx="9029588" cy="1007536"/>
          </a:xfrm>
        </p:grpSpPr>
        <p:pic>
          <p:nvPicPr>
            <p:cNvPr id="31" name="Picture 30" descr="Figure1_SGTPslides.ai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20" t="16420" r="33984" b="78275"/>
            <a:stretch/>
          </p:blipFill>
          <p:spPr>
            <a:xfrm>
              <a:off x="85931" y="3780368"/>
              <a:ext cx="7947885" cy="905930"/>
            </a:xfrm>
            <a:prstGeom prst="rect">
              <a:avLst/>
            </a:prstGeom>
          </p:spPr>
        </p:pic>
        <p:sp>
          <p:nvSpPr>
            <p:cNvPr id="32" name="Content Placeholder 1"/>
            <p:cNvSpPr txBox="1">
              <a:spLocks/>
            </p:cNvSpPr>
            <p:nvPr/>
          </p:nvSpPr>
          <p:spPr>
            <a:xfrm>
              <a:off x="7837618" y="4415359"/>
              <a:ext cx="1277901" cy="37254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Clr>
                  <a:srgbClr val="485902"/>
                </a:buClr>
                <a:buFont typeface="Arial"/>
                <a:buChar char="•"/>
                <a:defRPr sz="3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rgbClr val="404040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rgbClr val="404040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300" dirty="0">
                  <a:solidFill>
                    <a:srgbClr val="000000"/>
                  </a:solidFill>
                </a:rPr>
                <a:t>50,000,000 cells</a:t>
              </a: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1796197" y="4686298"/>
            <a:ext cx="9015734" cy="575750"/>
            <a:chOff x="85931" y="4686298"/>
            <a:chExt cx="9015734" cy="575750"/>
          </a:xfrm>
        </p:grpSpPr>
        <p:sp>
          <p:nvSpPr>
            <p:cNvPr id="34" name="Content Placeholder 1"/>
            <p:cNvSpPr txBox="1">
              <a:spLocks/>
            </p:cNvSpPr>
            <p:nvPr/>
          </p:nvSpPr>
          <p:spPr>
            <a:xfrm>
              <a:off x="7823764" y="4889503"/>
              <a:ext cx="1277901" cy="37254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Clr>
                  <a:srgbClr val="485902"/>
                </a:buClr>
                <a:buFont typeface="Arial"/>
                <a:buChar char="•"/>
                <a:defRPr sz="3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rgbClr val="404040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rgbClr val="404040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300" dirty="0">
                  <a:solidFill>
                    <a:srgbClr val="000000"/>
                  </a:solidFill>
                </a:rPr>
                <a:t>50,000 cells</a:t>
              </a:r>
            </a:p>
          </p:txBody>
        </p:sp>
        <p:pic>
          <p:nvPicPr>
            <p:cNvPr id="35" name="Picture 34" descr="Figure1_SGTPslides.ai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20" t="21725" r="33984" b="75697"/>
            <a:stretch/>
          </p:blipFill>
          <p:spPr>
            <a:xfrm>
              <a:off x="85931" y="4686298"/>
              <a:ext cx="7947885" cy="440267"/>
            </a:xfrm>
            <a:prstGeom prst="rect">
              <a:avLst/>
            </a:prstGeom>
          </p:spPr>
        </p:pic>
      </p:grpSp>
      <p:sp>
        <p:nvSpPr>
          <p:cNvPr id="36" name="TextBox 35"/>
          <p:cNvSpPr txBox="1"/>
          <p:nvPr/>
        </p:nvSpPr>
        <p:spPr>
          <a:xfrm>
            <a:off x="1710266" y="6162729"/>
            <a:ext cx="91439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Arial"/>
                <a:cs typeface="Arial"/>
              </a:rPr>
              <a:t>Buenrostro</a:t>
            </a:r>
            <a:r>
              <a:rPr lang="en-US" sz="1400" dirty="0">
                <a:latin typeface="Arial"/>
                <a:cs typeface="Arial"/>
              </a:rPr>
              <a:t> et al. Nature Methods (2013)</a:t>
            </a:r>
          </a:p>
          <a:p>
            <a:pPr algn="ctr"/>
            <a:r>
              <a:rPr lang="en-US" sz="1400" b="1" dirty="0">
                <a:latin typeface="Arial"/>
                <a:cs typeface="Arial"/>
              </a:rPr>
              <a:t>Buenrostro</a:t>
            </a:r>
            <a:r>
              <a:rPr lang="en-US" sz="1400" dirty="0">
                <a:latin typeface="Arial"/>
                <a:cs typeface="Arial"/>
              </a:rPr>
              <a:t> et al. </a:t>
            </a:r>
            <a:r>
              <a:rPr lang="en-US" sz="1400" dirty="0" err="1">
                <a:latin typeface="Arial"/>
                <a:cs typeface="Arial"/>
              </a:rPr>
              <a:t>Curr</a:t>
            </a:r>
            <a:r>
              <a:rPr lang="en-US" sz="1400" dirty="0">
                <a:latin typeface="Arial"/>
                <a:cs typeface="Arial"/>
              </a:rPr>
              <a:t>. </a:t>
            </a:r>
            <a:r>
              <a:rPr lang="en-US" sz="1400" dirty="0" err="1">
                <a:latin typeface="Arial"/>
                <a:cs typeface="Arial"/>
              </a:rPr>
              <a:t>Protoc</a:t>
            </a:r>
            <a:r>
              <a:rPr lang="en-US" sz="1400" dirty="0">
                <a:latin typeface="Arial"/>
                <a:cs typeface="Arial"/>
              </a:rPr>
              <a:t>. Mol. Biol. (2015)</a:t>
            </a:r>
          </a:p>
          <a:p>
            <a:pPr algn="ctr"/>
            <a:r>
              <a:rPr lang="en-US" sz="1400" b="1" dirty="0">
                <a:latin typeface="Arial"/>
                <a:cs typeface="Arial"/>
              </a:rPr>
              <a:t>Buenrostro</a:t>
            </a:r>
            <a:r>
              <a:rPr lang="en-US" sz="1400" dirty="0">
                <a:latin typeface="Arial"/>
                <a:cs typeface="Arial"/>
              </a:rPr>
              <a:t> et al. Nature (2015)</a:t>
            </a:r>
          </a:p>
          <a:p>
            <a:pPr algn="ctr"/>
            <a:endParaRPr lang="en-US" sz="1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2397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752725"/>
            <a:ext cx="10515600" cy="1325563"/>
          </a:xfrm>
        </p:spPr>
        <p:txBody>
          <a:bodyPr/>
          <a:lstStyle/>
          <a:p>
            <a:r>
              <a:rPr lang="en-US" dirty="0" err="1"/>
              <a:t>ImmGen</a:t>
            </a:r>
            <a:r>
              <a:rPr lang="en-US" dirty="0"/>
              <a:t> Data</a:t>
            </a:r>
          </a:p>
        </p:txBody>
      </p:sp>
    </p:spTree>
    <p:extLst>
      <p:ext uri="{BB962C8B-B14F-4D97-AF65-F5344CB8AC3E}">
        <p14:creationId xmlns:p14="http://schemas.microsoft.com/office/powerpoint/2010/main" val="8966459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5062197"/>
              </p:ext>
            </p:extLst>
          </p:nvPr>
        </p:nvGraphicFramePr>
        <p:xfrm>
          <a:off x="1730287" y="2118905"/>
          <a:ext cx="8229600" cy="2607969"/>
        </p:xfrm>
        <a:graphic>
          <a:graphicData uri="http://schemas.openxmlformats.org/drawingml/2006/table">
            <a:tbl>
              <a:tblPr/>
              <a:tblGrid>
                <a:gridCol w="835576">
                  <a:extLst>
                    <a:ext uri="{9D8B030D-6E8A-4147-A177-3AD203B41FA5}">
                      <a16:colId xmlns:a16="http://schemas.microsoft.com/office/drawing/2014/main" xmlns="" val="2808443881"/>
                    </a:ext>
                  </a:extLst>
                </a:gridCol>
                <a:gridCol w="1158224">
                  <a:extLst>
                    <a:ext uri="{9D8B030D-6E8A-4147-A177-3AD203B41FA5}">
                      <a16:colId xmlns:a16="http://schemas.microsoft.com/office/drawing/2014/main" xmlns="" val="2568628461"/>
                    </a:ext>
                  </a:extLst>
                </a:gridCol>
                <a:gridCol w="1036198">
                  <a:extLst>
                    <a:ext uri="{9D8B030D-6E8A-4147-A177-3AD203B41FA5}">
                      <a16:colId xmlns:a16="http://schemas.microsoft.com/office/drawing/2014/main" xmlns="" val="958640227"/>
                    </a:ext>
                  </a:extLst>
                </a:gridCol>
                <a:gridCol w="1067221">
                  <a:extLst>
                    <a:ext uri="{9D8B030D-6E8A-4147-A177-3AD203B41FA5}">
                      <a16:colId xmlns:a16="http://schemas.microsoft.com/office/drawing/2014/main" xmlns="" val="1911683181"/>
                    </a:ext>
                  </a:extLst>
                </a:gridCol>
                <a:gridCol w="713549">
                  <a:extLst>
                    <a:ext uri="{9D8B030D-6E8A-4147-A177-3AD203B41FA5}">
                      <a16:colId xmlns:a16="http://schemas.microsoft.com/office/drawing/2014/main" xmlns="" val="3298834324"/>
                    </a:ext>
                  </a:extLst>
                </a:gridCol>
                <a:gridCol w="1108587">
                  <a:extLst>
                    <a:ext uri="{9D8B030D-6E8A-4147-A177-3AD203B41FA5}">
                      <a16:colId xmlns:a16="http://schemas.microsoft.com/office/drawing/2014/main" xmlns="" val="715048091"/>
                    </a:ext>
                  </a:extLst>
                </a:gridCol>
                <a:gridCol w="862464">
                  <a:extLst>
                    <a:ext uri="{9D8B030D-6E8A-4147-A177-3AD203B41FA5}">
                      <a16:colId xmlns:a16="http://schemas.microsoft.com/office/drawing/2014/main" xmlns="" val="1403938869"/>
                    </a:ext>
                  </a:extLst>
                </a:gridCol>
                <a:gridCol w="1447781">
                  <a:extLst>
                    <a:ext uri="{9D8B030D-6E8A-4147-A177-3AD203B41FA5}">
                      <a16:colId xmlns:a16="http://schemas.microsoft.com/office/drawing/2014/main" xmlns="" val="151427509"/>
                    </a:ext>
                  </a:extLst>
                </a:gridCol>
              </a:tblGrid>
              <a:tr h="124189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LTHSC.34-.BM</a:t>
                      </a:r>
                    </a:p>
                  </a:txBody>
                  <a:tcPr marL="6209" marR="6209" marT="62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preT.DN1.Th</a:t>
                      </a:r>
                    </a:p>
                  </a:txBody>
                  <a:tcPr marL="6209" marR="6209" marT="62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Tgd.g1.1+d1.24a+.Th</a:t>
                      </a:r>
                    </a:p>
                  </a:txBody>
                  <a:tcPr marL="6209" marR="6209" marT="62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ILC2.SI</a:t>
                      </a:r>
                    </a:p>
                  </a:txBody>
                  <a:tcPr marL="6209" marR="6209" marT="62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proB.FrA.BM</a:t>
                      </a:r>
                    </a:p>
                  </a:txBody>
                  <a:tcPr marL="6209" marR="6209" marT="62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MF.226+II+480lo.PC</a:t>
                      </a:r>
                    </a:p>
                  </a:txBody>
                  <a:tcPr marL="6209" marR="6209" marT="62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DC.103+11b-.SI</a:t>
                      </a:r>
                    </a:p>
                  </a:txBody>
                  <a:tcPr marL="6209" marR="6209" marT="62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FRC.CD140a+.Madcam-.CD35-.SLN</a:t>
                      </a:r>
                    </a:p>
                  </a:txBody>
                  <a:tcPr marL="6209" marR="6209" marT="62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21295547"/>
                  </a:ext>
                </a:extLst>
              </a:tr>
              <a:tr h="124189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LTHSC.34+.BM</a:t>
                      </a:r>
                    </a:p>
                  </a:txBody>
                  <a:tcPr marL="6209" marR="6209" marT="62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preT.DN2a.Th</a:t>
                      </a:r>
                    </a:p>
                  </a:txBody>
                  <a:tcPr marL="6209" marR="6209" marT="62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Tgd.g1.1+d1.LN</a:t>
                      </a:r>
                    </a:p>
                  </a:txBody>
                  <a:tcPr marL="6209" marR="6209" marT="62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ILC3.CCR6+.SI</a:t>
                      </a:r>
                    </a:p>
                  </a:txBody>
                  <a:tcPr marL="6209" marR="6209" marT="62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proB.FrBC.BM</a:t>
                      </a:r>
                    </a:p>
                  </a:txBody>
                  <a:tcPr marL="6209" marR="6209" marT="62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MF.Alv.Lu</a:t>
                      </a:r>
                    </a:p>
                  </a:txBody>
                  <a:tcPr marL="6209" marR="6209" marT="62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DC.103+11b+.SI</a:t>
                      </a:r>
                    </a:p>
                  </a:txBody>
                  <a:tcPr marL="6209" marR="6209" marT="62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BEC.SLN</a:t>
                      </a:r>
                    </a:p>
                  </a:txBody>
                  <a:tcPr marL="6209" marR="6209" marT="62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295469332"/>
                  </a:ext>
                </a:extLst>
              </a:tr>
              <a:tr h="124189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MMP3.48+.BM</a:t>
                      </a:r>
                    </a:p>
                  </a:txBody>
                  <a:tcPr marL="6209" marR="6209" marT="62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preT.DN2b.Th</a:t>
                      </a:r>
                    </a:p>
                  </a:txBody>
                  <a:tcPr marL="6209" marR="6209" marT="62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Tgd.g2+d1.24a+.Th</a:t>
                      </a:r>
                    </a:p>
                  </a:txBody>
                  <a:tcPr marL="6209" marR="6209" marT="62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ILC3.NKp46+.SI</a:t>
                      </a:r>
                    </a:p>
                  </a:txBody>
                  <a:tcPr marL="6209" marR="6209" marT="62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preB.FrD.BM</a:t>
                      </a:r>
                    </a:p>
                  </a:txBody>
                  <a:tcPr marL="6209" marR="6209" marT="62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MF.Fem.PC</a:t>
                      </a:r>
                    </a:p>
                  </a:txBody>
                  <a:tcPr marL="6209" marR="6209" marT="62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DC.4+.Sp</a:t>
                      </a:r>
                    </a:p>
                  </a:txBody>
                  <a:tcPr marL="6209" marR="6209" marT="62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Ep.MEChi.Th</a:t>
                      </a:r>
                    </a:p>
                  </a:txBody>
                  <a:tcPr marL="6209" marR="6209" marT="62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565815331"/>
                  </a:ext>
                </a:extLst>
              </a:tr>
              <a:tr h="124189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MMP4.135+.BM</a:t>
                      </a:r>
                    </a:p>
                  </a:txBody>
                  <a:tcPr marL="6209" marR="6209" marT="62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preT.DN3.Th</a:t>
                      </a:r>
                    </a:p>
                  </a:txBody>
                  <a:tcPr marL="6209" marR="6209" marT="62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Tgd.g2+d1.LN</a:t>
                      </a:r>
                    </a:p>
                  </a:txBody>
                  <a:tcPr marL="6209" marR="6209" marT="62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ILC3.NKp46–CCR6–.SI</a:t>
                      </a:r>
                    </a:p>
                  </a:txBody>
                  <a:tcPr marL="6209" marR="6209" marT="62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proB.CLP.BM</a:t>
                      </a:r>
                    </a:p>
                  </a:txBody>
                  <a:tcPr marL="6209" marR="6209" marT="62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MF.ICAM+480hi.PC</a:t>
                      </a:r>
                    </a:p>
                  </a:txBody>
                  <a:tcPr marL="6209" marR="6209" marT="62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DC.8+.Sp</a:t>
                      </a:r>
                    </a:p>
                  </a:txBody>
                  <a:tcPr marL="6209" marR="6209" marT="62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IAP.SLN</a:t>
                      </a:r>
                    </a:p>
                  </a:txBody>
                  <a:tcPr marL="6209" marR="6209" marT="62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29566926"/>
                  </a:ext>
                </a:extLst>
              </a:tr>
              <a:tr h="124189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STHSC.150-.BM</a:t>
                      </a:r>
                    </a:p>
                  </a:txBody>
                  <a:tcPr marL="6209" marR="6209" marT="62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T.4.Nve.Fem.Sp</a:t>
                      </a:r>
                    </a:p>
                  </a:txBody>
                  <a:tcPr marL="6209" marR="6209" marT="62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Tgd.g2+d17.24a+.Th</a:t>
                      </a:r>
                    </a:p>
                  </a:txBody>
                  <a:tcPr marL="6209" marR="6209" marT="62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09" marR="6209" marT="62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B.Fo.Sp</a:t>
                      </a:r>
                    </a:p>
                  </a:txBody>
                  <a:tcPr marL="6209" marR="6209" marT="62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MF.microglia.CNS</a:t>
                      </a:r>
                    </a:p>
                  </a:txBody>
                  <a:tcPr marL="6209" marR="6209" marT="62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DC.pDC.Sp</a:t>
                      </a:r>
                    </a:p>
                  </a:txBody>
                  <a:tcPr marL="6209" marR="6209" marT="62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LEC.SLN</a:t>
                      </a:r>
                    </a:p>
                  </a:txBody>
                  <a:tcPr marL="6209" marR="6209" marT="62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292336534"/>
                  </a:ext>
                </a:extLst>
              </a:tr>
              <a:tr h="124189"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09" marR="6209" marT="62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T.4.Nve.Sp</a:t>
                      </a:r>
                    </a:p>
                  </a:txBody>
                  <a:tcPr marL="6209" marR="6209" marT="62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Tgd.g2+d17.LN</a:t>
                      </a:r>
                    </a:p>
                  </a:txBody>
                  <a:tcPr marL="6209" marR="6209" marT="62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GN.BM</a:t>
                      </a:r>
                    </a:p>
                  </a:txBody>
                  <a:tcPr marL="6209" marR="6209" marT="62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B.FrE.BM</a:t>
                      </a:r>
                    </a:p>
                  </a:txBody>
                  <a:tcPr marL="6209" marR="6209" marT="62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MF.microglia.Csf1KO.CNS</a:t>
                      </a:r>
                    </a:p>
                  </a:txBody>
                  <a:tcPr marL="6209" marR="6209" marT="62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09" marR="6209" marT="62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09" marR="6209" marT="62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940172968"/>
                  </a:ext>
                </a:extLst>
              </a:tr>
              <a:tr h="124189"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09" marR="6209" marT="62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T.4.Sp.aCD3+CD40.18hr</a:t>
                      </a:r>
                    </a:p>
                  </a:txBody>
                  <a:tcPr marL="6209" marR="6209" marT="62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Tgd.Sp</a:t>
                      </a:r>
                    </a:p>
                  </a:txBody>
                  <a:tcPr marL="6209" marR="6209" marT="62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GN.Sp</a:t>
                      </a:r>
                    </a:p>
                  </a:txBody>
                  <a:tcPr marL="6209" marR="6209" marT="62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B.GC.CB.Sp</a:t>
                      </a:r>
                    </a:p>
                  </a:txBody>
                  <a:tcPr marL="6209" marR="6209" marT="62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MF.microglia.Csf1WT.CNS</a:t>
                      </a:r>
                    </a:p>
                  </a:txBody>
                  <a:tcPr marL="6209" marR="6209" marT="62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09" marR="6209" marT="62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09" marR="6209" marT="62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966091005"/>
                  </a:ext>
                </a:extLst>
              </a:tr>
              <a:tr h="124189"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09" marR="6209" marT="62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T.4.Th</a:t>
                      </a:r>
                    </a:p>
                  </a:txBody>
                  <a:tcPr marL="6209" marR="6209" marT="62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09" marR="6209" marT="62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GN.Thio.PC</a:t>
                      </a:r>
                    </a:p>
                  </a:txBody>
                  <a:tcPr marL="6209" marR="6209" marT="62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B.GC.CC.Sp</a:t>
                      </a:r>
                    </a:p>
                  </a:txBody>
                  <a:tcPr marL="6209" marR="6209" marT="62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MF.microglia.IL34KO.CNS</a:t>
                      </a:r>
                    </a:p>
                  </a:txBody>
                  <a:tcPr marL="6209" marR="6209" marT="62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09" marR="6209" marT="62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09" marR="6209" marT="62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635960673"/>
                  </a:ext>
                </a:extLst>
              </a:tr>
              <a:tr h="124189"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09" marR="6209" marT="62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T.8.Nve.Sp</a:t>
                      </a:r>
                    </a:p>
                  </a:txBody>
                  <a:tcPr marL="6209" marR="6209" marT="62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NK.27+11b-.BM</a:t>
                      </a:r>
                    </a:p>
                  </a:txBody>
                  <a:tcPr marL="6209" marR="6209" marT="62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09" marR="6209" marT="62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B.mem.Sp</a:t>
                      </a:r>
                    </a:p>
                  </a:txBody>
                  <a:tcPr marL="6209" marR="6209" marT="62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MF.microglia.IL34WT.CNS</a:t>
                      </a:r>
                    </a:p>
                  </a:txBody>
                  <a:tcPr marL="6209" marR="6209" marT="62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09" marR="6209" marT="62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09" marR="6209" marT="62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696310131"/>
                  </a:ext>
                </a:extLst>
              </a:tr>
              <a:tr h="124189"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09" marR="6209" marT="62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T.8.Th</a:t>
                      </a:r>
                    </a:p>
                  </a:txBody>
                  <a:tcPr marL="6209" marR="6209" marT="62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NK.27+11b-.Sp</a:t>
                      </a:r>
                    </a:p>
                  </a:txBody>
                  <a:tcPr marL="6209" marR="6209" marT="62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09" marR="6209" marT="62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B.MZ.Sp</a:t>
                      </a:r>
                    </a:p>
                  </a:txBody>
                  <a:tcPr marL="6209" marR="6209" marT="62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MF.PC</a:t>
                      </a:r>
                    </a:p>
                  </a:txBody>
                  <a:tcPr marL="6209" marR="6209" marT="62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09" marR="6209" marT="62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09" marR="6209" marT="62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902325163"/>
                  </a:ext>
                </a:extLst>
              </a:tr>
              <a:tr h="124189"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09" marR="6209" marT="62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T.DN4.Th</a:t>
                      </a:r>
                    </a:p>
                  </a:txBody>
                  <a:tcPr marL="6209" marR="6209" marT="62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NK.27+11b+.BM</a:t>
                      </a:r>
                    </a:p>
                  </a:txBody>
                  <a:tcPr marL="6209" marR="6209" marT="62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09" marR="6209" marT="62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B.PB.Sp</a:t>
                      </a:r>
                    </a:p>
                  </a:txBody>
                  <a:tcPr marL="6209" marR="6209" marT="62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MF.pIC.Alv.Lu</a:t>
                      </a:r>
                    </a:p>
                  </a:txBody>
                  <a:tcPr marL="6209" marR="6209" marT="62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09" marR="6209" marT="62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09" marR="6209" marT="62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169456840"/>
                  </a:ext>
                </a:extLst>
              </a:tr>
              <a:tr h="124189"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09" marR="6209" marT="62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T.DP.Th</a:t>
                      </a:r>
                    </a:p>
                  </a:txBody>
                  <a:tcPr marL="6209" marR="6209" marT="62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NK.27+11b+.Sp</a:t>
                      </a:r>
                    </a:p>
                  </a:txBody>
                  <a:tcPr marL="6209" marR="6209" marT="62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09" marR="6209" marT="62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B.PC.BM</a:t>
                      </a:r>
                    </a:p>
                  </a:txBody>
                  <a:tcPr marL="6209" marR="6209" marT="62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MF.RP.Sp</a:t>
                      </a:r>
                    </a:p>
                  </a:txBody>
                  <a:tcPr marL="6209" marR="6209" marT="62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MC.heparinase.PC</a:t>
                      </a:r>
                    </a:p>
                  </a:txBody>
                  <a:tcPr marL="6209" marR="6209" marT="62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09" marR="6209" marT="62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590144008"/>
                  </a:ext>
                </a:extLst>
              </a:tr>
              <a:tr h="124189"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09" marR="6209" marT="62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T.ISP.Th</a:t>
                      </a:r>
                    </a:p>
                  </a:txBody>
                  <a:tcPr marL="6209" marR="6209" marT="62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NK.27-11b+.BM</a:t>
                      </a:r>
                    </a:p>
                  </a:txBody>
                  <a:tcPr marL="6209" marR="6209" marT="62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09" marR="6209" marT="62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B.PC.Sp</a:t>
                      </a:r>
                    </a:p>
                  </a:txBody>
                  <a:tcPr marL="6209" marR="6209" marT="62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MF.SI.LP</a:t>
                      </a:r>
                    </a:p>
                  </a:txBody>
                  <a:tcPr marL="6209" marR="6209" marT="62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MC.Sk</a:t>
                      </a:r>
                    </a:p>
                  </a:txBody>
                  <a:tcPr marL="6209" marR="6209" marT="62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09" marR="6209" marT="62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469629768"/>
                  </a:ext>
                </a:extLst>
              </a:tr>
              <a:tr h="124189"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09" marR="6209" marT="62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T8.IEL.LCMV.d7.Gut</a:t>
                      </a:r>
                    </a:p>
                  </a:txBody>
                  <a:tcPr marL="6209" marR="6209" marT="62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NK.27-11b+.Sp</a:t>
                      </a:r>
                    </a:p>
                  </a:txBody>
                  <a:tcPr marL="6209" marR="6209" marT="62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09" marR="6209" marT="62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B.Sp</a:t>
                      </a:r>
                    </a:p>
                  </a:txBody>
                  <a:tcPr marL="6209" marR="6209" marT="62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Mo.6C+II-.Bl</a:t>
                      </a:r>
                    </a:p>
                  </a:txBody>
                  <a:tcPr marL="6209" marR="6209" marT="62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MC.To</a:t>
                      </a:r>
                    </a:p>
                  </a:txBody>
                  <a:tcPr marL="6209" marR="6209" marT="62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09" marR="6209" marT="62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95411587"/>
                  </a:ext>
                </a:extLst>
              </a:tr>
              <a:tr h="124189"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09" marR="6209" marT="62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T8.MP.LCMV.d7.Sp</a:t>
                      </a:r>
                    </a:p>
                  </a:txBody>
                  <a:tcPr marL="6209" marR="6209" marT="62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09" marR="6209" marT="62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09" marR="6209" marT="62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B.T1.Sp</a:t>
                      </a:r>
                    </a:p>
                  </a:txBody>
                  <a:tcPr marL="6209" marR="6209" marT="62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Mo.6C-II-.Bl</a:t>
                      </a:r>
                    </a:p>
                  </a:txBody>
                  <a:tcPr marL="6209" marR="6209" marT="62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09" marR="6209" marT="62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09" marR="6209" marT="62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4041239241"/>
                  </a:ext>
                </a:extLst>
              </a:tr>
              <a:tr h="124189"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09" marR="6209" marT="62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T8.Tcm.LCMV.d180.Sp</a:t>
                      </a:r>
                    </a:p>
                  </a:txBody>
                  <a:tcPr marL="6209" marR="6209" marT="62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NKT.Sp</a:t>
                      </a:r>
                    </a:p>
                  </a:txBody>
                  <a:tcPr marL="6209" marR="6209" marT="62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09" marR="6209" marT="62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B.T2.Sp</a:t>
                      </a:r>
                    </a:p>
                  </a:txBody>
                  <a:tcPr marL="6209" marR="6209" marT="62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09" marR="6209" marT="62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09" marR="6209" marT="62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09" marR="6209" marT="62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521612134"/>
                  </a:ext>
                </a:extLst>
              </a:tr>
              <a:tr h="124189"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09" marR="6209" marT="62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T8.TE.LCMV.d7.Sp</a:t>
                      </a:r>
                    </a:p>
                  </a:txBody>
                  <a:tcPr marL="6209" marR="6209" marT="62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NKT.Sp.LPS.18hr</a:t>
                      </a:r>
                    </a:p>
                  </a:txBody>
                  <a:tcPr marL="6209" marR="6209" marT="62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09" marR="6209" marT="62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B.T3.Sp</a:t>
                      </a:r>
                    </a:p>
                  </a:txBody>
                  <a:tcPr marL="6209" marR="6209" marT="62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09" marR="6209" marT="62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09" marR="6209" marT="62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09" marR="6209" marT="62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11948611"/>
                  </a:ext>
                </a:extLst>
              </a:tr>
              <a:tr h="124189"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09" marR="6209" marT="62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T8.Tem.LCMV.d180.Sp</a:t>
                      </a:r>
                    </a:p>
                  </a:txBody>
                  <a:tcPr marL="6209" marR="6209" marT="62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NKT.Sp.LPS.3d</a:t>
                      </a:r>
                    </a:p>
                  </a:txBody>
                  <a:tcPr marL="6209" marR="6209" marT="62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09" marR="6209" marT="62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B1b.PC</a:t>
                      </a:r>
                    </a:p>
                  </a:txBody>
                  <a:tcPr marL="6209" marR="6209" marT="62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09" marR="6209" marT="62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09" marR="6209" marT="62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09" marR="6209" marT="62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472006342"/>
                  </a:ext>
                </a:extLst>
              </a:tr>
              <a:tr h="124189"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09" marR="6209" marT="62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T8.TN.P14.Sp</a:t>
                      </a:r>
                    </a:p>
                  </a:txBody>
                  <a:tcPr marL="6209" marR="6209" marT="62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NKT.Sp.LPS.3hr</a:t>
                      </a:r>
                    </a:p>
                  </a:txBody>
                  <a:tcPr marL="6209" marR="6209" marT="62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09" marR="6209" marT="62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B.Fem.Sp</a:t>
                      </a:r>
                    </a:p>
                  </a:txBody>
                  <a:tcPr marL="6209" marR="6209" marT="62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09" marR="6209" marT="62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09" marR="6209" marT="62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09" marR="6209" marT="62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384645761"/>
                  </a:ext>
                </a:extLst>
              </a:tr>
              <a:tr h="124189"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09" marR="6209" marT="62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Treg.4.25hi.Sp</a:t>
                      </a:r>
                    </a:p>
                  </a:txBody>
                  <a:tcPr marL="6209" marR="6209" marT="62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09" marR="6209" marT="62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09" marR="6209" marT="62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09" marR="6209" marT="62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09" marR="6209" marT="62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09" marR="6209" marT="62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09" marR="6209" marT="62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967101994"/>
                  </a:ext>
                </a:extLst>
              </a:tr>
              <a:tr h="124189"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09" marR="6209" marT="62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Treg.4.FP3+.Nrplo.Co</a:t>
                      </a:r>
                    </a:p>
                  </a:txBody>
                  <a:tcPr marL="6209" marR="6209" marT="62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09" marR="6209" marT="62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09" marR="6209" marT="62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09" marR="6209" marT="62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09" marR="6209" marT="62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09" marR="6209" marT="62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09" marR="6209" marT="62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927932621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4106551" y="894769"/>
            <a:ext cx="2929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Cell populations for ATAC-</a:t>
            </a:r>
            <a:r>
              <a:rPr lang="en-US" dirty="0" err="1"/>
              <a:t>seq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497260" y="1753578"/>
            <a:ext cx="10801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590760" y="1767023"/>
            <a:ext cx="10801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HSC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685074" y="1718795"/>
            <a:ext cx="10801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rgbClr val="FF0000"/>
                </a:solidFill>
              </a:rPr>
              <a:t>gdT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628271" y="2854717"/>
            <a:ext cx="10801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NK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628271" y="3709521"/>
            <a:ext cx="10801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NKT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668446" y="1774105"/>
            <a:ext cx="10801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ILC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668446" y="2491205"/>
            <a:ext cx="10801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GN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759512" y="1740875"/>
            <a:ext cx="10801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B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521483" y="1742909"/>
            <a:ext cx="10801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rgbClr val="FF0000"/>
                </a:solidFill>
              </a:rPr>
              <a:t>Mo.MF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576861" y="1736187"/>
            <a:ext cx="10801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DC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576861" y="3168438"/>
            <a:ext cx="10801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MC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417870" y="1727491"/>
            <a:ext cx="10801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Epi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363101" y="5717572"/>
            <a:ext cx="2906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Total 97 populations planned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59971" y="147032"/>
            <a:ext cx="74931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ImmGen</a:t>
            </a:r>
            <a:r>
              <a:rPr lang="en-US" sz="2400" dirty="0"/>
              <a:t> ATAC-</a:t>
            </a:r>
            <a:r>
              <a:rPr lang="en-US" sz="2400" dirty="0" err="1"/>
              <a:t>seq</a:t>
            </a:r>
            <a:r>
              <a:rPr lang="en-US" sz="2400" dirty="0"/>
              <a:t> project</a:t>
            </a:r>
          </a:p>
        </p:txBody>
      </p:sp>
    </p:spTree>
    <p:extLst>
      <p:ext uri="{BB962C8B-B14F-4D97-AF65-F5344CB8AC3E}">
        <p14:creationId xmlns:p14="http://schemas.microsoft.com/office/powerpoint/2010/main" val="4478957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556245" y="672370"/>
            <a:ext cx="56518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Total 3.5B (7.0B) reads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/>
            </a:r>
            <a:b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</a:b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1.6B (3.2B) </a:t>
            </a:r>
            <a:r>
              <a:rPr lang="en-US" dirty="0">
                <a:sym typeface="Wingdings" panose="05000000000000000000" pitchFamily="2" charset="2"/>
              </a:rPr>
              <a:t>good mapped reads for</a:t>
            </a: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 199 samples</a:t>
            </a:r>
            <a:endParaRPr lang="en-US" dirty="0">
              <a:solidFill>
                <a:srgbClr val="FF0000"/>
              </a:solidFill>
            </a:endParaRPr>
          </a:p>
        </p:txBody>
      </p:sp>
      <p:graphicFrame>
        <p:nvGraphicFramePr>
          <p:cNvPr id="5" name="Chart 4">
            <a:extLst/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7891188"/>
              </p:ext>
            </p:extLst>
          </p:nvPr>
        </p:nvGraphicFramePr>
        <p:xfrm>
          <a:off x="1138917" y="130629"/>
          <a:ext cx="8567489" cy="66225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9809198" y="672370"/>
            <a:ext cx="23828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90</a:t>
            </a:r>
            <a:r>
              <a:rPr lang="en-US" sz="2400" dirty="0"/>
              <a:t> populations</a:t>
            </a:r>
          </a:p>
          <a:p>
            <a:r>
              <a:rPr lang="en-US" sz="2400" dirty="0"/>
              <a:t>Passed QC</a:t>
            </a:r>
          </a:p>
        </p:txBody>
      </p:sp>
      <p:sp>
        <p:nvSpPr>
          <p:cNvPr id="2" name="TextBox 1"/>
          <p:cNvSpPr txBox="1"/>
          <p:nvPr/>
        </p:nvSpPr>
        <p:spPr>
          <a:xfrm rot="16200000">
            <a:off x="-1289704" y="3275198"/>
            <a:ext cx="4282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#mapped reads (removed duplicated reads)</a:t>
            </a:r>
          </a:p>
        </p:txBody>
      </p:sp>
    </p:spTree>
    <p:extLst>
      <p:ext uri="{BB962C8B-B14F-4D97-AF65-F5344CB8AC3E}">
        <p14:creationId xmlns:p14="http://schemas.microsoft.com/office/powerpoint/2010/main" val="23725164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2192875" y="184158"/>
            <a:ext cx="8796875" cy="292378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500" dirty="0"/>
              <a:t>Data and statistics:</a:t>
            </a:r>
          </a:p>
          <a:p>
            <a:pPr>
              <a:buFontTx/>
              <a:buChar char="-"/>
            </a:pPr>
            <a:r>
              <a:rPr lang="uk-UA" sz="2500" dirty="0">
                <a:solidFill>
                  <a:srgbClr val="FF0000"/>
                </a:solidFill>
              </a:rPr>
              <a:t>548439</a:t>
            </a:r>
            <a:r>
              <a:rPr lang="en-US" sz="2500" dirty="0"/>
              <a:t> congregate peaks across; 199 samples </a:t>
            </a:r>
          </a:p>
          <a:p>
            <a:pPr lvl="1">
              <a:buFontTx/>
              <a:buChar char="-"/>
            </a:pPr>
            <a:r>
              <a:rPr lang="en-US" sz="2000" dirty="0"/>
              <a:t>60K peaks within 1Kb of any TSS</a:t>
            </a:r>
          </a:p>
          <a:p>
            <a:pPr lvl="1">
              <a:buFontTx/>
              <a:buChar char="-"/>
            </a:pPr>
            <a:r>
              <a:rPr lang="en-US" sz="2000" dirty="0"/>
              <a:t>168K peaks within 10Kb of any TSS</a:t>
            </a:r>
          </a:p>
          <a:p>
            <a:pPr lvl="1">
              <a:buFontTx/>
              <a:buChar char="-"/>
            </a:pPr>
            <a:r>
              <a:rPr lang="en-US" sz="2000" dirty="0"/>
              <a:t>450K peaks within 100Kb of any TSS</a:t>
            </a:r>
          </a:p>
          <a:p>
            <a:pPr lvl="1">
              <a:buFontTx/>
              <a:buChar char="-"/>
            </a:pPr>
            <a:r>
              <a:rPr lang="is-IS" sz="2000" dirty="0"/>
              <a:t>547364 peaks within 1Mb of any TSS</a:t>
            </a:r>
            <a:endParaRPr lang="en-US" sz="2000" dirty="0"/>
          </a:p>
          <a:p>
            <a:pPr>
              <a:buFontTx/>
              <a:buChar char="-"/>
            </a:pPr>
            <a:endParaRPr lang="en-US" sz="2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2875" y="3331167"/>
            <a:ext cx="4270356" cy="320276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3231" y="3331167"/>
            <a:ext cx="4270356" cy="320276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1582400" y="6469402"/>
            <a:ext cx="487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</a:t>
            </a:r>
          </a:p>
        </p:txBody>
      </p:sp>
    </p:spTree>
    <p:extLst>
      <p:ext uri="{BB962C8B-B14F-4D97-AF65-F5344CB8AC3E}">
        <p14:creationId xmlns:p14="http://schemas.microsoft.com/office/powerpoint/2010/main" val="40032509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44868" y="1121467"/>
            <a:ext cx="8153400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ea typeface="Yu Gothic" panose="020B0400000000000000" pitchFamily="34" charset="-128"/>
                <a:cs typeface="Times New Roman" panose="02020603050405020304" pitchFamily="18" charset="0"/>
              </a:rPr>
              <a:t>Sample clustering by TSS vs distant ATAC peaks</a:t>
            </a:r>
            <a:br>
              <a:rPr lang="en-US" dirty="0">
                <a:latin typeface="Calibri" panose="020F0502020204030204" pitchFamily="34" charset="0"/>
                <a:ea typeface="Yu Gothic" panose="020B0400000000000000" pitchFamily="34" charset="-128"/>
                <a:cs typeface="Times New Roman" panose="02020603050405020304" pitchFamily="18" charset="0"/>
              </a:rPr>
            </a:br>
            <a:r>
              <a:rPr lang="en-US" dirty="0">
                <a:latin typeface="Calibri" panose="020F0502020204030204" pitchFamily="34" charset="0"/>
                <a:ea typeface="Yu Gothic" panose="020B0400000000000000" pitchFamily="34" charset="-128"/>
                <a:cs typeface="Times New Roman" panose="02020603050405020304" pitchFamily="18" charset="0"/>
              </a:rPr>
              <a:t>	-- How can we discriminate immune cell populations by ATAC?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Calibri" panose="020F0502020204030204" pitchFamily="34" charset="0"/>
              <a:ea typeface="Yu Gothic" panose="020B0400000000000000" pitchFamily="34" charset="-128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Calibri" panose="020F0502020204030204" pitchFamily="34" charset="0"/>
              <a:ea typeface="Yu Gothic" panose="020B0400000000000000" pitchFamily="34" charset="-128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Calibri" panose="020F0502020204030204" pitchFamily="34" charset="0"/>
              <a:ea typeface="Yu Gothic" panose="020B0400000000000000" pitchFamily="34" charset="-128"/>
              <a:cs typeface="Times New Roman" panose="02020603050405020304" pitchFamily="18" charset="0"/>
            </a:endParaRPr>
          </a:p>
          <a:p>
            <a:pPr marL="285750" indent="-285750">
              <a:buFontTx/>
              <a:buChar char="-"/>
            </a:pPr>
            <a:endParaRPr lang="en-US" dirty="0">
              <a:latin typeface="Calibri" panose="020F0502020204030204" pitchFamily="34" charset="0"/>
              <a:ea typeface="Yu Gothic" panose="020B0400000000000000" pitchFamily="34" charset="-128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ea typeface="Yu Gothic" panose="020B0400000000000000" pitchFamily="34" charset="-128"/>
                <a:cs typeface="Times New Roman" panose="02020603050405020304" pitchFamily="18" charset="0"/>
              </a:rPr>
              <a:t>“cis-questions” </a:t>
            </a:r>
            <a:r>
              <a:rPr lang="en-US" dirty="0"/>
              <a:t>—assignment of peaks to target gene</a:t>
            </a:r>
          </a:p>
          <a:p>
            <a:r>
              <a:rPr lang="en-US" dirty="0">
                <a:latin typeface="Calibri" panose="020F0502020204030204" pitchFamily="34" charset="0"/>
                <a:ea typeface="Yu Gothic" panose="020B0400000000000000" pitchFamily="34" charset="-128"/>
                <a:cs typeface="Times New Roman" panose="02020603050405020304" pitchFamily="18" charset="0"/>
              </a:rPr>
              <a:t>	How can we map ATAC peak to gene expression?</a:t>
            </a:r>
            <a:br>
              <a:rPr lang="en-US" dirty="0">
                <a:latin typeface="Calibri" panose="020F0502020204030204" pitchFamily="34" charset="0"/>
                <a:ea typeface="Yu Gothic" panose="020B0400000000000000" pitchFamily="34" charset="-128"/>
                <a:cs typeface="Times New Roman" panose="02020603050405020304" pitchFamily="18" charset="0"/>
              </a:rPr>
            </a:br>
            <a:r>
              <a:rPr lang="en-US" dirty="0">
                <a:latin typeface="Calibri" panose="020F0502020204030204" pitchFamily="34" charset="0"/>
                <a:ea typeface="Yu Gothic" panose="020B0400000000000000" pitchFamily="34" charset="-128"/>
                <a:cs typeface="Times New Roman" panose="02020603050405020304" pitchFamily="18" charset="0"/>
              </a:rPr>
              <a:t>	Correlations? </a:t>
            </a:r>
            <a:br>
              <a:rPr lang="en-US" dirty="0">
                <a:latin typeface="Calibri" panose="020F0502020204030204" pitchFamily="34" charset="0"/>
                <a:ea typeface="Yu Gothic" panose="020B0400000000000000" pitchFamily="34" charset="-128"/>
                <a:cs typeface="Times New Roman" panose="02020603050405020304" pitchFamily="18" charset="0"/>
              </a:rPr>
            </a:br>
            <a:r>
              <a:rPr lang="en-US" dirty="0">
                <a:latin typeface="Calibri" panose="020F0502020204030204" pitchFamily="34" charset="0"/>
                <a:ea typeface="Yu Gothic" panose="020B0400000000000000" pitchFamily="34" charset="-128"/>
                <a:cs typeface="Times New Roman" panose="02020603050405020304" pitchFamily="18" charset="0"/>
              </a:rPr>
              <a:t>	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ea typeface="Yu Gothic" panose="020B0400000000000000" pitchFamily="34" charset="-128"/>
                <a:cs typeface="Times New Roman" panose="02020603050405020304" pitchFamily="18" charset="0"/>
              </a:rPr>
              <a:t>“trans-questions” </a:t>
            </a:r>
            <a:r>
              <a:rPr lang="en-US" dirty="0"/>
              <a:t>—assignment of TFs/motifs to peaks</a:t>
            </a:r>
          </a:p>
          <a:p>
            <a:r>
              <a:rPr lang="en-US" dirty="0"/>
              <a:t>	using motif to predict TF binding events</a:t>
            </a:r>
            <a:br>
              <a:rPr lang="en-US" dirty="0"/>
            </a:br>
            <a:r>
              <a:rPr lang="en-US" dirty="0"/>
              <a:t>	:</a:t>
            </a:r>
            <a:r>
              <a:rPr lang="en-US" dirty="0">
                <a:latin typeface="Calibri" panose="020F0502020204030204" pitchFamily="34" charset="0"/>
                <a:ea typeface="Yu Gothic" panose="020B0400000000000000" pitchFamily="34" charset="-128"/>
                <a:cs typeface="Times New Roman" panose="02020603050405020304" pitchFamily="18" charset="0"/>
              </a:rPr>
              <a:t> </a:t>
            </a:r>
            <a:r>
              <a:rPr lang="fr-FR" dirty="0" err="1">
                <a:latin typeface="Calibri" panose="020F0502020204030204" pitchFamily="34" charset="0"/>
                <a:ea typeface="Yu Gothic" panose="020B0400000000000000" pitchFamily="34" charset="-128"/>
                <a:cs typeface="Times New Roman" panose="02020603050405020304" pitchFamily="18" charset="0"/>
              </a:rPr>
              <a:t>footprint</a:t>
            </a:r>
            <a:r>
              <a:rPr lang="fr-FR" dirty="0">
                <a:latin typeface="Calibri" panose="020F0502020204030204" pitchFamily="34" charset="0"/>
                <a:ea typeface="Yu Gothic" panose="020B0400000000000000" pitchFamily="34" charset="-128"/>
                <a:cs typeface="Times New Roman" panose="02020603050405020304" pitchFamily="18" charset="0"/>
              </a:rPr>
              <a:t> analyses</a:t>
            </a:r>
            <a:r>
              <a:rPr lang="en-US" dirty="0">
                <a:latin typeface="Calibri" panose="020F0502020204030204" pitchFamily="34" charset="0"/>
                <a:ea typeface="Yu Gothic" panose="020B0400000000000000" pitchFamily="34" charset="-128"/>
                <a:cs typeface="Times New Roman" panose="02020603050405020304" pitchFamily="18" charset="0"/>
              </a:rPr>
              <a:t/>
            </a:r>
            <a:br>
              <a:rPr lang="en-US" dirty="0">
                <a:latin typeface="Calibri" panose="020F0502020204030204" pitchFamily="34" charset="0"/>
                <a:ea typeface="Yu Gothic" panose="020B0400000000000000" pitchFamily="34" charset="-128"/>
                <a:cs typeface="Times New Roman" panose="02020603050405020304" pitchFamily="18" charset="0"/>
              </a:rPr>
            </a:br>
            <a:r>
              <a:rPr lang="en-US" dirty="0">
                <a:latin typeface="Calibri" panose="020F0502020204030204" pitchFamily="34" charset="0"/>
                <a:ea typeface="Yu Gothic" panose="020B0400000000000000" pitchFamily="34" charset="-128"/>
                <a:cs typeface="Times New Roman" panose="02020603050405020304" pitchFamily="18" charset="0"/>
              </a:rPr>
              <a:t>	: TF to cell maps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Calibri" panose="020F0502020204030204" pitchFamily="34" charset="0"/>
              <a:ea typeface="Yu Gothic" panose="020B0400000000000000" pitchFamily="34" charset="-128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Splicing – Can differential peaks explain differential splicing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Regulatory network refinement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Integration with other data (Single Cell </a:t>
            </a:r>
            <a:r>
              <a:rPr lang="en-US" dirty="0" err="1"/>
              <a:t>RNASeq</a:t>
            </a:r>
            <a:r>
              <a:rPr lang="en-US" dirty="0"/>
              <a:t>, </a:t>
            </a:r>
            <a:r>
              <a:rPr lang="en-US" dirty="0" err="1"/>
              <a:t>ChipSeq</a:t>
            </a:r>
            <a:r>
              <a:rPr lang="en-US" dirty="0"/>
              <a:t>)</a:t>
            </a:r>
            <a:endParaRPr lang="en-US" dirty="0">
              <a:latin typeface="Calibri" panose="020F0502020204030204" pitchFamily="34" charset="0"/>
              <a:ea typeface="Yu Gothic" panose="020B0400000000000000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784785" y="752135"/>
            <a:ext cx="383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General view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784785" y="2376653"/>
            <a:ext cx="5735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Analysis by Computational Analysis Working Group (CAWG)</a:t>
            </a:r>
          </a:p>
        </p:txBody>
      </p:sp>
    </p:spTree>
    <p:extLst>
      <p:ext uri="{BB962C8B-B14F-4D97-AF65-F5344CB8AC3E}">
        <p14:creationId xmlns:p14="http://schemas.microsoft.com/office/powerpoint/2010/main" val="18601765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733" y="130781"/>
            <a:ext cx="10515600" cy="2491692"/>
          </a:xfr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702733" y="3097199"/>
            <a:ext cx="10515600" cy="3352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dirty="0"/>
              <a:t>Choose set of peaks with feature (e.g. </a:t>
            </a:r>
            <a:r>
              <a:rPr lang="en-US" b="1" dirty="0">
                <a:solidFill>
                  <a:srgbClr val="189F99"/>
                </a:solidFill>
              </a:rPr>
              <a:t>TF binding</a:t>
            </a:r>
            <a:r>
              <a:rPr lang="en-US" dirty="0"/>
              <a:t>)</a:t>
            </a:r>
          </a:p>
          <a:p>
            <a:pPr marL="514350" lvl="0" indent="-51435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dirty="0"/>
              <a:t>Sum reads across annotation (</a:t>
            </a:r>
            <a:r>
              <a:rPr lang="en-US" b="1" dirty="0">
                <a:solidFill>
                  <a:srgbClr val="189F99"/>
                </a:solidFill>
              </a:rPr>
              <a:t>observed</a:t>
            </a:r>
            <a:r>
              <a:rPr lang="en-US" b="1" baseline="-25000" dirty="0">
                <a:solidFill>
                  <a:srgbClr val="189F99"/>
                </a:solidFill>
              </a:rPr>
              <a:t>TF </a:t>
            </a:r>
            <a:r>
              <a:rPr lang="en-US" b="1" dirty="0"/>
              <a:t>– expected) </a:t>
            </a:r>
          </a:p>
          <a:p>
            <a:pPr marL="514350" lvl="0" indent="-51435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dirty="0"/>
              <a:t>Sample a matched set of </a:t>
            </a:r>
            <a:r>
              <a:rPr lang="en-US" b="1" dirty="0">
                <a:solidFill>
                  <a:srgbClr val="AB1715"/>
                </a:solidFill>
              </a:rPr>
              <a:t>background peaks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Matched for intensity and insertion bias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dirty="0"/>
              <a:t>Sum across background: (</a:t>
            </a:r>
            <a:r>
              <a:rPr lang="en-US" b="1" dirty="0">
                <a:solidFill>
                  <a:srgbClr val="AB1715"/>
                </a:solidFill>
              </a:rPr>
              <a:t>observed</a:t>
            </a:r>
            <a:r>
              <a:rPr lang="en-US" b="1" baseline="-25000" dirty="0">
                <a:solidFill>
                  <a:srgbClr val="AB1715"/>
                </a:solidFill>
              </a:rPr>
              <a:t>BG</a:t>
            </a:r>
            <a:r>
              <a:rPr lang="en-US" b="1" baseline="-25000" dirty="0">
                <a:solidFill>
                  <a:srgbClr val="189F99"/>
                </a:solidFill>
              </a:rPr>
              <a:t> </a:t>
            </a:r>
            <a:r>
              <a:rPr lang="en-US" b="1" dirty="0"/>
              <a:t>– expected) 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406580" y="6402400"/>
            <a:ext cx="34804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err="1">
                <a:latin typeface="Arial"/>
                <a:cs typeface="Arial"/>
              </a:rPr>
              <a:t>Buenrostro</a:t>
            </a:r>
            <a:r>
              <a:rPr lang="en-US" dirty="0">
                <a:latin typeface="Arial"/>
                <a:cs typeface="Arial"/>
              </a:rPr>
              <a:t> et al. Nature (2015)</a:t>
            </a:r>
          </a:p>
        </p:txBody>
      </p:sp>
    </p:spTree>
    <p:extLst>
      <p:ext uri="{BB962C8B-B14F-4D97-AF65-F5344CB8AC3E}">
        <p14:creationId xmlns:p14="http://schemas.microsoft.com/office/powerpoint/2010/main" val="13640178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5714" y="787218"/>
            <a:ext cx="5677807" cy="382016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234354" y="6311900"/>
            <a:ext cx="537384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it-IT" dirty="0"/>
              <a:t>Cavalli, G., &amp; </a:t>
            </a:r>
            <a:r>
              <a:rPr lang="it-IT" dirty="0" err="1"/>
              <a:t>Misteli,T</a:t>
            </a:r>
            <a:r>
              <a:rPr lang="it-IT" dirty="0"/>
              <a:t>. </a:t>
            </a:r>
            <a:r>
              <a:rPr lang="it-IT" dirty="0" smtClean="0"/>
              <a:t>Nature </a:t>
            </a:r>
            <a:r>
              <a:rPr lang="it-IT" dirty="0" err="1" smtClean="0"/>
              <a:t>Structural</a:t>
            </a:r>
            <a:r>
              <a:rPr lang="it-IT" dirty="0" smtClean="0"/>
              <a:t> </a:t>
            </a:r>
            <a:r>
              <a:rPr lang="it-IT" dirty="0" err="1" smtClean="0"/>
              <a:t>Biology</a:t>
            </a:r>
            <a:r>
              <a:rPr lang="it-IT" dirty="0" smtClean="0"/>
              <a:t> (2013</a:t>
            </a:r>
            <a:r>
              <a:rPr lang="it-IT" dirty="0"/>
              <a:t>) </a:t>
            </a:r>
            <a:endParaRPr lang="it-IT" dirty="0"/>
          </a:p>
          <a:p>
            <a:pPr algn="ctr"/>
            <a:endParaRPr lang="en-US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582519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6184"/>
            <a:ext cx="5012267" cy="48136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163" y="1216918"/>
            <a:ext cx="4895747" cy="479213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8738" y="1276184"/>
            <a:ext cx="4427620" cy="4673599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38200" y="64532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Sample-Sample Correlations</a:t>
            </a:r>
          </a:p>
        </p:txBody>
      </p:sp>
    </p:spTree>
    <p:extLst>
      <p:ext uri="{BB962C8B-B14F-4D97-AF65-F5344CB8AC3E}">
        <p14:creationId xmlns:p14="http://schemas.microsoft.com/office/powerpoint/2010/main" val="11061631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4"/>
          <p:cNvSpPr>
            <a:spLocks noGrp="1"/>
          </p:cNvSpPr>
          <p:nvPr>
            <p:ph idx="1"/>
          </p:nvPr>
        </p:nvSpPr>
        <p:spPr>
          <a:xfrm>
            <a:off x="1811867" y="604859"/>
            <a:ext cx="8475133" cy="4525963"/>
          </a:xfrm>
        </p:spPr>
        <p:txBody>
          <a:bodyPr>
            <a:normAutofit/>
          </a:bodyPr>
          <a:lstStyle/>
          <a:p>
            <a:r>
              <a:rPr lang="en-US" sz="2500" dirty="0"/>
              <a:t>Historical: based on linear distance from TSS</a:t>
            </a:r>
          </a:p>
          <a:p>
            <a:pPr lvl="1"/>
            <a:r>
              <a:rPr lang="is-IS" sz="1600" dirty="0"/>
              <a:t>60199 peaks are within 1Kb of at least 1 TSS – 18K genes covered</a:t>
            </a:r>
          </a:p>
          <a:p>
            <a:pPr lvl="2"/>
            <a:r>
              <a:rPr lang="en-US" sz="1600" dirty="0">
                <a:solidFill>
                  <a:srgbClr val="FF0000"/>
                </a:solidFill>
              </a:rPr>
              <a:t>~10% are within 1Kb </a:t>
            </a:r>
            <a:r>
              <a:rPr lang="en-US" sz="1600" dirty="0"/>
              <a:t>of &gt; 1 TSSs</a:t>
            </a:r>
          </a:p>
          <a:p>
            <a:pPr lvl="1"/>
            <a:r>
              <a:rPr lang="en-US" sz="1600" dirty="0"/>
              <a:t>168417 peaks are within 10Kb of at least 1 TSS – 22K genes covered</a:t>
            </a:r>
          </a:p>
          <a:p>
            <a:pPr lvl="2"/>
            <a:r>
              <a:rPr lang="en-US" sz="1600" dirty="0">
                <a:solidFill>
                  <a:srgbClr val="FF0000"/>
                </a:solidFill>
              </a:rPr>
              <a:t>~20% are within 10Kb </a:t>
            </a:r>
            <a:r>
              <a:rPr lang="en-US" sz="1600" dirty="0"/>
              <a:t>of &gt; 1 TSSs</a:t>
            </a:r>
          </a:p>
          <a:p>
            <a:pPr lvl="1"/>
            <a:r>
              <a:rPr lang="en-US" sz="1600" dirty="0"/>
              <a:t>459970 peaks are within 100Kb of at least 1 TSS – 24K genes covered</a:t>
            </a:r>
          </a:p>
          <a:p>
            <a:pPr lvl="2"/>
            <a:r>
              <a:rPr lang="en-US" sz="1600" dirty="0">
                <a:solidFill>
                  <a:srgbClr val="FF0000"/>
                </a:solidFill>
              </a:rPr>
              <a:t>~50% are within  100Kb </a:t>
            </a:r>
            <a:r>
              <a:rPr lang="en-US" sz="1600" dirty="0"/>
              <a:t>of &gt; 2 TSSs, 25% &gt; 4 TSSs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8467" y="3089837"/>
            <a:ext cx="3649917" cy="273743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4984" y="3089837"/>
            <a:ext cx="3494053" cy="262054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250302" y="5827275"/>
            <a:ext cx="8036698" cy="564418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Assignment based “TSS” or promoter peaks is too limiting (&lt;10% of peaks accounted for)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Expanding the </a:t>
            </a:r>
            <a:r>
              <a:rPr lang="en-US" sz="1600" i="1" dirty="0" err="1">
                <a:solidFill>
                  <a:schemeClr val="tx1"/>
                </a:solidFill>
              </a:rPr>
              <a:t>cis</a:t>
            </a:r>
            <a:r>
              <a:rPr lang="en-US" sz="1600" i="1" dirty="0">
                <a:solidFill>
                  <a:schemeClr val="tx1"/>
                </a:solidFill>
              </a:rPr>
              <a:t> </a:t>
            </a:r>
            <a:r>
              <a:rPr lang="en-US" sz="1600" dirty="0">
                <a:solidFill>
                  <a:schemeClr val="tx1"/>
                </a:solidFill>
              </a:rPr>
              <a:t>window blindly is likely to introduce too many false positive assignments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8851277" y="25304"/>
            <a:ext cx="3340723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dirty="0">
                <a:latin typeface="Calibri" panose="020F0502020204030204" pitchFamily="34" charset="0"/>
                <a:ea typeface="Yu Gothic" panose="020B0400000000000000" pitchFamily="34" charset="-128"/>
                <a:cs typeface="Times New Roman" panose="02020603050405020304" pitchFamily="18" charset="0"/>
              </a:rPr>
              <a:t>mapping ATAC to gene expression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1455400" y="6391693"/>
            <a:ext cx="73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SM</a:t>
            </a:r>
          </a:p>
        </p:txBody>
      </p:sp>
    </p:spTree>
    <p:extLst>
      <p:ext uri="{BB962C8B-B14F-4D97-AF65-F5344CB8AC3E}">
        <p14:creationId xmlns:p14="http://schemas.microsoft.com/office/powerpoint/2010/main" val="20968389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59491"/>
            <a:ext cx="10515600" cy="4351338"/>
          </a:xfrm>
        </p:spPr>
        <p:txBody>
          <a:bodyPr/>
          <a:lstStyle/>
          <a:p>
            <a:r>
              <a:rPr lang="en-US" dirty="0" smtClean="0"/>
              <a:t>Assessing c</a:t>
            </a:r>
            <a:r>
              <a:rPr lang="en-US" dirty="0" smtClean="0"/>
              <a:t>hromatin structure</a:t>
            </a:r>
          </a:p>
          <a:p>
            <a:pPr lvl="1"/>
            <a:r>
              <a:rPr lang="en-US" dirty="0" smtClean="0"/>
              <a:t>ATAC-Seq</a:t>
            </a:r>
          </a:p>
          <a:p>
            <a:r>
              <a:rPr lang="en-US" dirty="0" smtClean="0"/>
              <a:t>Data collected for </a:t>
            </a:r>
            <a:r>
              <a:rPr lang="en-US" dirty="0" err="1" smtClean="0"/>
              <a:t>ImmGen</a:t>
            </a:r>
            <a:endParaRPr lang="en-US" dirty="0" smtClean="0"/>
          </a:p>
          <a:p>
            <a:r>
              <a:rPr lang="en-US" dirty="0" smtClean="0"/>
              <a:t>Initial Analyses</a:t>
            </a:r>
          </a:p>
          <a:p>
            <a:r>
              <a:rPr lang="en-US" dirty="0" smtClean="0"/>
              <a:t>Data access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15111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8851277" y="25304"/>
            <a:ext cx="3340723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dirty="0">
                <a:latin typeface="Calibri" panose="020F0502020204030204" pitchFamily="34" charset="0"/>
                <a:ea typeface="Yu Gothic" panose="020B0400000000000000" pitchFamily="34" charset="-128"/>
                <a:cs typeface="Times New Roman" panose="02020603050405020304" pitchFamily="18" charset="0"/>
              </a:rPr>
              <a:t>mapping ATAC to gene expression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565348" y="499748"/>
            <a:ext cx="8475133" cy="970162"/>
          </a:xfrm>
        </p:spPr>
        <p:txBody>
          <a:bodyPr>
            <a:normAutofit fontScale="92500"/>
          </a:bodyPr>
          <a:lstStyle/>
          <a:p>
            <a:r>
              <a:rPr lang="en-US" sz="2500" dirty="0" err="1"/>
              <a:t>ImmGen</a:t>
            </a:r>
            <a:r>
              <a:rPr lang="en-US" sz="2500" dirty="0"/>
              <a:t>: based on “co-activity”</a:t>
            </a:r>
          </a:p>
          <a:p>
            <a:pPr lvl="1"/>
            <a:r>
              <a:rPr lang="en-US" sz="2100" dirty="0"/>
              <a:t>Correlation between expression and ATAC intensity across &gt; 80 cell types</a:t>
            </a:r>
          </a:p>
          <a:p>
            <a:pPr lvl="1"/>
            <a:endParaRPr lang="is-IS" sz="16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3681" y="2225301"/>
            <a:ext cx="4652754" cy="348956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5648" y="2051050"/>
            <a:ext cx="4885089" cy="366381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988086" y="6011941"/>
            <a:ext cx="8036698" cy="564418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Assessing correlation between ATAC intensity and RNA expression enables refined assignments of peaks to genes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003783" y="1325002"/>
            <a:ext cx="82235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“Near” and “far” peak examples for co-activity of expression and ATAC intensity across cell types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1455400" y="6391693"/>
            <a:ext cx="73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SM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547395" y="2085831"/>
            <a:ext cx="262435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“far” (208Kb from Pax5)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200149" y="2040635"/>
            <a:ext cx="262435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“near” (10bp from </a:t>
            </a:r>
            <a:r>
              <a:rPr lang="en-US" dirty="0" err="1"/>
              <a:t>Napsa</a:t>
            </a:r>
            <a:r>
              <a:rPr lang="en-US" dirty="0"/>
              <a:t>)</a:t>
            </a:r>
          </a:p>
        </p:txBody>
      </p:sp>
      <p:sp>
        <p:nvSpPr>
          <p:cNvPr id="4" name="TextBox 3"/>
          <p:cNvSpPr txBox="1"/>
          <p:nvPr/>
        </p:nvSpPr>
        <p:spPr>
          <a:xfrm rot="16200000">
            <a:off x="344811" y="3532261"/>
            <a:ext cx="19224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Gene expression</a:t>
            </a:r>
          </a:p>
        </p:txBody>
      </p:sp>
    </p:spTree>
    <p:extLst>
      <p:ext uri="{BB962C8B-B14F-4D97-AF65-F5344CB8AC3E}">
        <p14:creationId xmlns:p14="http://schemas.microsoft.com/office/powerpoint/2010/main" val="2310563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8851277" y="25304"/>
            <a:ext cx="3340723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dirty="0">
                <a:latin typeface="Calibri" panose="020F0502020204030204" pitchFamily="34" charset="0"/>
                <a:ea typeface="Yu Gothic" panose="020B0400000000000000" pitchFamily="34" charset="-128"/>
                <a:cs typeface="Times New Roman" panose="02020603050405020304" pitchFamily="18" charset="0"/>
              </a:rPr>
              <a:t>mapping ATAC to gene expression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1455400" y="6391693"/>
            <a:ext cx="73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SM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8640" y="2738161"/>
            <a:ext cx="4240107" cy="318008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8586" y="2738161"/>
            <a:ext cx="4240106" cy="318008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076734" y="722900"/>
            <a:ext cx="34015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Also some negative associations </a:t>
            </a:r>
            <a:r>
              <a:rPr lang="is-IS" dirty="0"/>
              <a:t>…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2076734" y="1168074"/>
            <a:ext cx="8036698" cy="564418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chemeClr val="tx1"/>
                </a:solidFill>
              </a:rPr>
              <a:t>Interesting: only a small number of peaks are repressing transcriptional activity</a:t>
            </a:r>
          </a:p>
        </p:txBody>
      </p:sp>
      <p:sp>
        <p:nvSpPr>
          <p:cNvPr id="10" name="TextBox 9"/>
          <p:cNvSpPr txBox="1"/>
          <p:nvPr/>
        </p:nvSpPr>
        <p:spPr>
          <a:xfrm rot="16200000">
            <a:off x="622773" y="3882991"/>
            <a:ext cx="19224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Gene expression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029302" y="2646941"/>
            <a:ext cx="262435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698Kb from Cd81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246721" y="2649441"/>
            <a:ext cx="262435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482Kb from Ppm1h</a:t>
            </a:r>
          </a:p>
        </p:txBody>
      </p:sp>
    </p:spTree>
    <p:extLst>
      <p:ext uri="{BB962C8B-B14F-4D97-AF65-F5344CB8AC3E}">
        <p14:creationId xmlns:p14="http://schemas.microsoft.com/office/powerpoint/2010/main" val="25975369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8851277" y="25304"/>
            <a:ext cx="3340723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dirty="0">
                <a:latin typeface="Calibri" panose="020F0502020204030204" pitchFamily="34" charset="0"/>
                <a:ea typeface="Yu Gothic" panose="020B0400000000000000" pitchFamily="34" charset="-128"/>
                <a:cs typeface="Times New Roman" panose="02020603050405020304" pitchFamily="18" charset="0"/>
              </a:rPr>
              <a:t>mapping ATAC to gene expression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1455400" y="6391693"/>
            <a:ext cx="73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SM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522" y="1809898"/>
            <a:ext cx="7404893" cy="5001837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4279685" y="6488668"/>
            <a:ext cx="1155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Pvalue</a:t>
            </a:r>
            <a:r>
              <a:rPr lang="en-US" dirty="0"/>
              <a:t> bin</a:t>
            </a:r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787400" y="423166"/>
            <a:ext cx="82296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500" dirty="0"/>
              <a:t>What’s the relationship between distance to TSS and peak/RNA co-activity?</a:t>
            </a:r>
          </a:p>
        </p:txBody>
      </p:sp>
      <p:sp>
        <p:nvSpPr>
          <p:cNvPr id="17" name="Rectangle 16"/>
          <p:cNvSpPr/>
          <p:nvPr/>
        </p:nvSpPr>
        <p:spPr>
          <a:xfrm>
            <a:off x="980302" y="1283957"/>
            <a:ext cx="8036698" cy="564418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Expected (?): Closer peaks are more strongly associated with RNA expression across cells</a:t>
            </a:r>
          </a:p>
        </p:txBody>
      </p:sp>
    </p:spTree>
    <p:extLst>
      <p:ext uri="{BB962C8B-B14F-4D97-AF65-F5344CB8AC3E}">
        <p14:creationId xmlns:p14="http://schemas.microsoft.com/office/powerpoint/2010/main" val="31194155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8851277" y="25304"/>
            <a:ext cx="3340723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dirty="0">
                <a:latin typeface="Calibri" panose="020F0502020204030204" pitchFamily="34" charset="0"/>
                <a:ea typeface="Yu Gothic" panose="020B0400000000000000" pitchFamily="34" charset="-128"/>
                <a:cs typeface="Times New Roman" panose="02020603050405020304" pitchFamily="18" charset="0"/>
              </a:rPr>
              <a:t>mapping ATAC to gene expression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1455400" y="6391693"/>
            <a:ext cx="73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SM</a:t>
            </a:r>
          </a:p>
        </p:txBody>
      </p:sp>
      <p:sp>
        <p:nvSpPr>
          <p:cNvPr id="6" name="Content Placeholder 4"/>
          <p:cNvSpPr>
            <a:spLocks noGrp="1"/>
          </p:cNvSpPr>
          <p:nvPr>
            <p:ph idx="1"/>
          </p:nvPr>
        </p:nvSpPr>
        <p:spPr>
          <a:xfrm>
            <a:off x="1951567" y="999056"/>
            <a:ext cx="8475133" cy="1589204"/>
          </a:xfrm>
        </p:spPr>
        <p:txBody>
          <a:bodyPr>
            <a:normAutofit/>
          </a:bodyPr>
          <a:lstStyle/>
          <a:p>
            <a:r>
              <a:rPr lang="en-US" sz="2500" dirty="0" err="1"/>
              <a:t>ImmGen</a:t>
            </a:r>
            <a:r>
              <a:rPr lang="en-US" sz="2500" dirty="0"/>
              <a:t>: based on “co-activity”</a:t>
            </a:r>
          </a:p>
          <a:p>
            <a:pPr lvl="1"/>
            <a:r>
              <a:rPr lang="en-US" sz="1800" dirty="0"/>
              <a:t>Correlation between expression and ATAC intensity across &gt; 80 cell types</a:t>
            </a:r>
          </a:p>
          <a:p>
            <a:pPr lvl="1"/>
            <a:r>
              <a:rPr lang="en-US" sz="1800" dirty="0" err="1">
                <a:solidFill>
                  <a:srgbClr val="0000FF"/>
                </a:solidFill>
              </a:rPr>
              <a:t>Bonferroni</a:t>
            </a:r>
            <a:r>
              <a:rPr lang="en-US" sz="1800" dirty="0"/>
              <a:t> significant associations: </a:t>
            </a:r>
            <a:r>
              <a:rPr lang="cs-CZ" sz="1800" dirty="0"/>
              <a:t>38921 </a:t>
            </a:r>
            <a:r>
              <a:rPr lang="cs-CZ" sz="1800" dirty="0" err="1"/>
              <a:t>total</a:t>
            </a:r>
            <a:r>
              <a:rPr lang="cs-CZ" sz="1800" dirty="0"/>
              <a:t> – 5919 </a:t>
            </a:r>
            <a:r>
              <a:rPr lang="cs-CZ" sz="1800" dirty="0" err="1"/>
              <a:t>genes</a:t>
            </a:r>
            <a:r>
              <a:rPr lang="cs-CZ" sz="1800" dirty="0"/>
              <a:t> &amp; 29397 </a:t>
            </a:r>
            <a:r>
              <a:rPr lang="cs-CZ" sz="1800" dirty="0" err="1"/>
              <a:t>peaks</a:t>
            </a:r>
            <a:r>
              <a:rPr lang="cs-CZ" sz="1800" dirty="0"/>
              <a:t> </a:t>
            </a:r>
          </a:p>
          <a:p>
            <a:pPr lvl="1"/>
            <a:r>
              <a:rPr lang="cs-CZ" sz="1800" dirty="0">
                <a:solidFill>
                  <a:srgbClr val="0000FF"/>
                </a:solidFill>
              </a:rPr>
              <a:t>FDR 5%</a:t>
            </a:r>
            <a:r>
              <a:rPr lang="cs-CZ" sz="1800" dirty="0"/>
              <a:t>: </a:t>
            </a:r>
            <a:r>
              <a:rPr lang="is-IS" sz="1800" dirty="0"/>
              <a:t>704478 total – </a:t>
            </a:r>
            <a:r>
              <a:rPr lang="cs-CZ" sz="1800" dirty="0">
                <a:solidFill>
                  <a:srgbClr val="FF0000"/>
                </a:solidFill>
              </a:rPr>
              <a:t>19789 </a:t>
            </a:r>
            <a:r>
              <a:rPr lang="cs-CZ" sz="1800" dirty="0" err="1">
                <a:solidFill>
                  <a:srgbClr val="FF0000"/>
                </a:solidFill>
              </a:rPr>
              <a:t>genes</a:t>
            </a:r>
            <a:r>
              <a:rPr lang="cs-CZ" sz="1800" dirty="0">
                <a:solidFill>
                  <a:srgbClr val="FF0000"/>
                </a:solidFill>
              </a:rPr>
              <a:t> &amp; 275494 </a:t>
            </a:r>
            <a:r>
              <a:rPr lang="cs-CZ" sz="1800" dirty="0" err="1">
                <a:solidFill>
                  <a:srgbClr val="FF0000"/>
                </a:solidFill>
              </a:rPr>
              <a:t>peaks</a:t>
            </a:r>
            <a:endParaRPr lang="cs-CZ" sz="1800" dirty="0">
              <a:solidFill>
                <a:srgbClr val="FF0000"/>
              </a:solidFill>
            </a:endParaRPr>
          </a:p>
          <a:p>
            <a:pPr lvl="1"/>
            <a:endParaRPr lang="en-US" sz="2100" dirty="0"/>
          </a:p>
          <a:p>
            <a:pPr lvl="1"/>
            <a:endParaRPr lang="en-US" sz="2100" dirty="0"/>
          </a:p>
          <a:p>
            <a:pPr lvl="1"/>
            <a:endParaRPr lang="is-IS" sz="16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t="8176"/>
          <a:stretch/>
        </p:blipFill>
        <p:spPr>
          <a:xfrm>
            <a:off x="1951567" y="3268980"/>
            <a:ext cx="4307840" cy="296672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t="11321"/>
          <a:stretch/>
        </p:blipFill>
        <p:spPr>
          <a:xfrm>
            <a:off x="6118860" y="3370580"/>
            <a:ext cx="4307840" cy="286512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197100" y="2562506"/>
            <a:ext cx="8036698" cy="564418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We can assign ~70% of peaks to genes based on co-activity (at 5% FDR)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835221" y="4657098"/>
            <a:ext cx="17454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Are these SEs? (note no huge SEs)</a:t>
            </a:r>
          </a:p>
        </p:txBody>
      </p:sp>
      <p:sp>
        <p:nvSpPr>
          <p:cNvPr id="11" name="Oval 10"/>
          <p:cNvSpPr/>
          <p:nvPr/>
        </p:nvSpPr>
        <p:spPr>
          <a:xfrm>
            <a:off x="9001217" y="5283601"/>
            <a:ext cx="885214" cy="846627"/>
          </a:xfrm>
          <a:prstGeom prst="ellipse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5185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03179" y="644844"/>
            <a:ext cx="2095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DNA-motif in peaks</a:t>
            </a:r>
          </a:p>
        </p:txBody>
      </p:sp>
      <p:sp>
        <p:nvSpPr>
          <p:cNvPr id="5" name="Rectangle 4"/>
          <p:cNvSpPr/>
          <p:nvPr/>
        </p:nvSpPr>
        <p:spPr>
          <a:xfrm>
            <a:off x="6812806" y="69334"/>
            <a:ext cx="5290294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dirty="0">
                <a:latin typeface="Calibri" panose="020F0502020204030204" pitchFamily="34" charset="0"/>
                <a:ea typeface="Yu Gothic" panose="020B0400000000000000" pitchFamily="34" charset="-128"/>
                <a:cs typeface="Times New Roman" panose="02020603050405020304" pitchFamily="18" charset="0"/>
              </a:rPr>
              <a:t>“trans-questions” </a:t>
            </a:r>
            <a:r>
              <a:rPr lang="en-US" dirty="0"/>
              <a:t>—assignment of TFs/motifs to peaks</a:t>
            </a:r>
          </a:p>
        </p:txBody>
      </p:sp>
      <p:grpSp>
        <p:nvGrpSpPr>
          <p:cNvPr id="31" name="Group 30"/>
          <p:cNvGrpSpPr/>
          <p:nvPr/>
        </p:nvGrpSpPr>
        <p:grpSpPr>
          <a:xfrm>
            <a:off x="870546" y="1144032"/>
            <a:ext cx="6539308" cy="2699246"/>
            <a:chOff x="974544" y="423283"/>
            <a:chExt cx="6539308" cy="2699246"/>
          </a:xfrm>
        </p:grpSpPr>
        <p:sp>
          <p:nvSpPr>
            <p:cNvPr id="8" name="Freeform: Shape 7"/>
            <p:cNvSpPr/>
            <p:nvPr/>
          </p:nvSpPr>
          <p:spPr>
            <a:xfrm>
              <a:off x="2988007" y="1712528"/>
              <a:ext cx="982361" cy="1261180"/>
            </a:xfrm>
            <a:custGeom>
              <a:avLst/>
              <a:gdLst>
                <a:gd name="connsiteX0" fmla="*/ 28140 w 982361"/>
                <a:gd name="connsiteY0" fmla="*/ 1162350 h 1261180"/>
                <a:gd name="connsiteX1" fmla="*/ 266265 w 982361"/>
                <a:gd name="connsiteY1" fmla="*/ 1067100 h 1261180"/>
                <a:gd name="connsiteX2" fmla="*/ 552015 w 982361"/>
                <a:gd name="connsiteY2" fmla="*/ 300 h 1261180"/>
                <a:gd name="connsiteX3" fmla="*/ 752040 w 982361"/>
                <a:gd name="connsiteY3" fmla="*/ 1181400 h 1261180"/>
                <a:gd name="connsiteX4" fmla="*/ 952065 w 982361"/>
                <a:gd name="connsiteY4" fmla="*/ 1152825 h 1261180"/>
                <a:gd name="connsiteX5" fmla="*/ 28140 w 982361"/>
                <a:gd name="connsiteY5" fmla="*/ 1162350 h 1261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82361" h="1261180">
                  <a:moveTo>
                    <a:pt x="28140" y="1162350"/>
                  </a:moveTo>
                  <a:cubicBezTo>
                    <a:pt x="-86160" y="1148062"/>
                    <a:pt x="178953" y="1260775"/>
                    <a:pt x="266265" y="1067100"/>
                  </a:cubicBezTo>
                  <a:cubicBezTo>
                    <a:pt x="353577" y="873425"/>
                    <a:pt x="471053" y="-18750"/>
                    <a:pt x="552015" y="300"/>
                  </a:cubicBezTo>
                  <a:cubicBezTo>
                    <a:pt x="632977" y="19350"/>
                    <a:pt x="685365" y="989313"/>
                    <a:pt x="752040" y="1181400"/>
                  </a:cubicBezTo>
                  <a:cubicBezTo>
                    <a:pt x="818715" y="1373487"/>
                    <a:pt x="1067953" y="1159175"/>
                    <a:pt x="952065" y="1152825"/>
                  </a:cubicBezTo>
                  <a:cubicBezTo>
                    <a:pt x="836177" y="1146475"/>
                    <a:pt x="142440" y="1176638"/>
                    <a:pt x="28140" y="1162350"/>
                  </a:cubicBez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: Shape 8"/>
            <p:cNvSpPr/>
            <p:nvPr/>
          </p:nvSpPr>
          <p:spPr>
            <a:xfrm>
              <a:off x="4514946" y="1712528"/>
              <a:ext cx="2909028" cy="1261180"/>
            </a:xfrm>
            <a:custGeom>
              <a:avLst/>
              <a:gdLst>
                <a:gd name="connsiteX0" fmla="*/ 28140 w 982361"/>
                <a:gd name="connsiteY0" fmla="*/ 1162350 h 1261180"/>
                <a:gd name="connsiteX1" fmla="*/ 266265 w 982361"/>
                <a:gd name="connsiteY1" fmla="*/ 1067100 h 1261180"/>
                <a:gd name="connsiteX2" fmla="*/ 552015 w 982361"/>
                <a:gd name="connsiteY2" fmla="*/ 300 h 1261180"/>
                <a:gd name="connsiteX3" fmla="*/ 752040 w 982361"/>
                <a:gd name="connsiteY3" fmla="*/ 1181400 h 1261180"/>
                <a:gd name="connsiteX4" fmla="*/ 952065 w 982361"/>
                <a:gd name="connsiteY4" fmla="*/ 1152825 h 1261180"/>
                <a:gd name="connsiteX5" fmla="*/ 28140 w 982361"/>
                <a:gd name="connsiteY5" fmla="*/ 1162350 h 1261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82361" h="1261180">
                  <a:moveTo>
                    <a:pt x="28140" y="1162350"/>
                  </a:moveTo>
                  <a:cubicBezTo>
                    <a:pt x="-86160" y="1148062"/>
                    <a:pt x="178953" y="1260775"/>
                    <a:pt x="266265" y="1067100"/>
                  </a:cubicBezTo>
                  <a:cubicBezTo>
                    <a:pt x="353577" y="873425"/>
                    <a:pt x="471053" y="-18750"/>
                    <a:pt x="552015" y="300"/>
                  </a:cubicBezTo>
                  <a:cubicBezTo>
                    <a:pt x="632977" y="19350"/>
                    <a:pt x="685365" y="989313"/>
                    <a:pt x="752040" y="1181400"/>
                  </a:cubicBezTo>
                  <a:cubicBezTo>
                    <a:pt x="818715" y="1373487"/>
                    <a:pt x="1067953" y="1159175"/>
                    <a:pt x="952065" y="1152825"/>
                  </a:cubicBezTo>
                  <a:cubicBezTo>
                    <a:pt x="836177" y="1146475"/>
                    <a:pt x="142440" y="1176638"/>
                    <a:pt x="28140" y="1162350"/>
                  </a:cubicBez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2538627" y="2911709"/>
              <a:ext cx="4975225" cy="2108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Straight Connector 10"/>
            <p:cNvCxnSpPr/>
            <p:nvPr/>
          </p:nvCxnSpPr>
          <p:spPr>
            <a:xfrm>
              <a:off x="2654927" y="2874878"/>
              <a:ext cx="4834065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974544" y="2158452"/>
              <a:ext cx="15640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ATAC-</a:t>
              </a:r>
              <a:r>
                <a:rPr lang="en-US" dirty="0" err="1"/>
                <a:t>seq</a:t>
              </a:r>
              <a:r>
                <a:rPr lang="en-US" dirty="0"/>
                <a:t> track</a:t>
              </a:r>
            </a:p>
          </p:txBody>
        </p:sp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2"/>
            <a:srcRect l="5201" t="15215" r="48902" b="58948"/>
            <a:stretch/>
          </p:blipFill>
          <p:spPr>
            <a:xfrm>
              <a:off x="4889079" y="423283"/>
              <a:ext cx="2394774" cy="1097281"/>
            </a:xfrm>
            <a:prstGeom prst="rect">
              <a:avLst/>
            </a:prstGeom>
          </p:spPr>
        </p:pic>
        <p:cxnSp>
          <p:nvCxnSpPr>
            <p:cNvPr id="16" name="Straight Connector 15"/>
            <p:cNvCxnSpPr/>
            <p:nvPr/>
          </p:nvCxnSpPr>
          <p:spPr>
            <a:xfrm>
              <a:off x="4922729" y="1528175"/>
              <a:ext cx="609391" cy="1383535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H="1">
              <a:off x="5760721" y="1515649"/>
              <a:ext cx="1316484" cy="139606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flipV="1">
              <a:off x="5532120" y="2890278"/>
              <a:ext cx="228600" cy="1"/>
            </a:xfrm>
            <a:prstGeom prst="line">
              <a:avLst/>
            </a:prstGeom>
            <a:ln w="349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flipV="1">
              <a:off x="4889079" y="1503348"/>
              <a:ext cx="2228001" cy="17218"/>
            </a:xfrm>
            <a:prstGeom prst="line">
              <a:avLst/>
            </a:prstGeom>
            <a:ln w="349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TextBox 31"/>
          <p:cNvSpPr txBox="1"/>
          <p:nvPr/>
        </p:nvSpPr>
        <p:spPr>
          <a:xfrm>
            <a:off x="4051769" y="4443564"/>
            <a:ext cx="43481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Calculate motif score by sequence similarity </a:t>
            </a:r>
            <a:br>
              <a:rPr lang="en-US" dirty="0"/>
            </a:br>
            <a:r>
              <a:rPr lang="en-US" dirty="0"/>
              <a:t>(candidate for TF binding sites) 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770605" y="1014176"/>
            <a:ext cx="705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PWM</a:t>
            </a:r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5542422" y="3737868"/>
            <a:ext cx="0" cy="62157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/>
          <p:cNvSpPr/>
          <p:nvPr/>
        </p:nvSpPr>
        <p:spPr>
          <a:xfrm>
            <a:off x="4410948" y="5987823"/>
            <a:ext cx="25453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predict TF binding events</a:t>
            </a:r>
          </a:p>
        </p:txBody>
      </p:sp>
      <p:cxnSp>
        <p:nvCxnSpPr>
          <p:cNvPr id="41" name="Straight Arrow Connector 40"/>
          <p:cNvCxnSpPr/>
          <p:nvPr/>
        </p:nvCxnSpPr>
        <p:spPr>
          <a:xfrm>
            <a:off x="5542422" y="5225459"/>
            <a:ext cx="0" cy="62157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/>
          <p:cNvSpPr/>
          <p:nvPr/>
        </p:nvSpPr>
        <p:spPr>
          <a:xfrm>
            <a:off x="7584082" y="5849323"/>
            <a:ext cx="1545488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Motif score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Footprint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4" name="Left Brace 43"/>
          <p:cNvSpPr/>
          <p:nvPr/>
        </p:nvSpPr>
        <p:spPr>
          <a:xfrm>
            <a:off x="7319976" y="5906218"/>
            <a:ext cx="275573" cy="52040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9280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25022"/>
          <a:stretch/>
        </p:blipFill>
        <p:spPr>
          <a:xfrm>
            <a:off x="2278964" y="1442113"/>
            <a:ext cx="7848755" cy="351685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021346" y="6310806"/>
            <a:ext cx="36515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Helvetica-Bold"/>
              </a:rPr>
              <a:t>Galip</a:t>
            </a:r>
            <a:r>
              <a:rPr lang="en-US" dirty="0">
                <a:latin typeface="Helvetica-Bold"/>
              </a:rPr>
              <a:t> </a:t>
            </a:r>
            <a:r>
              <a:rPr lang="en-US" dirty="0" err="1">
                <a:latin typeface="Helvetica-Bold"/>
              </a:rPr>
              <a:t>Gurkan</a:t>
            </a:r>
            <a:r>
              <a:rPr lang="en-US" dirty="0">
                <a:latin typeface="Helvetica-Bold"/>
              </a:rPr>
              <a:t> </a:t>
            </a:r>
            <a:r>
              <a:rPr lang="en-US" dirty="0" err="1">
                <a:latin typeface="Helvetica-Bold"/>
              </a:rPr>
              <a:t>Yardımcı</a:t>
            </a:r>
            <a:r>
              <a:rPr lang="en-US" dirty="0">
                <a:latin typeface="Helvetica-Bold"/>
              </a:rPr>
              <a:t> et al. 2014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306954" y="679574"/>
            <a:ext cx="2549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What’s foot-printing(FT)?</a:t>
            </a:r>
          </a:p>
        </p:txBody>
      </p:sp>
      <p:sp>
        <p:nvSpPr>
          <p:cNvPr id="7" name="Rectangle 6"/>
          <p:cNvSpPr/>
          <p:nvPr/>
        </p:nvSpPr>
        <p:spPr>
          <a:xfrm>
            <a:off x="2724768" y="5498694"/>
            <a:ext cx="627408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11D1E"/>
                </a:solidFill>
                <a:latin typeface="Minion Pro"/>
              </a:rPr>
              <a:t>footprint likelihood ratio (FLR = footprint quality score),</a:t>
            </a:r>
            <a:endParaRPr lang="en-US" dirty="0"/>
          </a:p>
          <a:p>
            <a:r>
              <a:rPr lang="en-US" dirty="0"/>
              <a:t> significantly higher in cells where the TF in question is expressed </a:t>
            </a:r>
            <a:r>
              <a:rPr lang="en-US" dirty="0">
                <a:solidFill>
                  <a:srgbClr val="211D1E"/>
                </a:solidFill>
                <a:latin typeface="Minion Pro"/>
              </a:rPr>
              <a:t> 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6812806" y="69334"/>
            <a:ext cx="5290294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dirty="0">
                <a:latin typeface="Calibri" panose="020F0502020204030204" pitchFamily="34" charset="0"/>
                <a:ea typeface="Yu Gothic" panose="020B0400000000000000" pitchFamily="34" charset="-128"/>
                <a:cs typeface="Times New Roman" panose="02020603050405020304" pitchFamily="18" charset="0"/>
              </a:rPr>
              <a:t>“trans-questions” </a:t>
            </a:r>
            <a:r>
              <a:rPr lang="en-US" dirty="0"/>
              <a:t>—assignment of TFs/motifs to peaks</a:t>
            </a:r>
          </a:p>
        </p:txBody>
      </p:sp>
    </p:spTree>
    <p:extLst>
      <p:ext uri="{BB962C8B-B14F-4D97-AF65-F5344CB8AC3E}">
        <p14:creationId xmlns:p14="http://schemas.microsoft.com/office/powerpoint/2010/main" val="13935627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90" r="30326"/>
          <a:stretch/>
        </p:blipFill>
        <p:spPr>
          <a:xfrm>
            <a:off x="1206337" y="1636361"/>
            <a:ext cx="2823643" cy="505939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26" r="30026"/>
          <a:stretch/>
        </p:blipFill>
        <p:spPr>
          <a:xfrm>
            <a:off x="8857196" y="1635444"/>
            <a:ext cx="2814679" cy="499395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/>
          <a:srcRect l="2508" t="11250" r="34565" b="72153"/>
          <a:stretch/>
        </p:blipFill>
        <p:spPr>
          <a:xfrm>
            <a:off x="727329" y="297327"/>
            <a:ext cx="4221619" cy="113823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6"/>
          <a:srcRect l="3311" t="18007" r="37101" b="50040"/>
          <a:stretch/>
        </p:blipFill>
        <p:spPr>
          <a:xfrm>
            <a:off x="8744504" y="240444"/>
            <a:ext cx="3148662" cy="110536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829519" y="55320"/>
            <a:ext cx="1228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GR(NR3C1)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926255" y="297327"/>
            <a:ext cx="645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CTCF</a:t>
            </a:r>
          </a:p>
        </p:txBody>
      </p:sp>
      <p:cxnSp>
        <p:nvCxnSpPr>
          <p:cNvPr id="3" name="Straight Connector 2"/>
          <p:cNvCxnSpPr/>
          <p:nvPr/>
        </p:nvCxnSpPr>
        <p:spPr>
          <a:xfrm flipH="1">
            <a:off x="2864903" y="1345809"/>
            <a:ext cx="1997382" cy="2943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 flipV="1">
            <a:off x="827313" y="1360323"/>
            <a:ext cx="1489776" cy="2751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94" r="30822"/>
          <a:stretch/>
        </p:blipFill>
        <p:spPr>
          <a:xfrm>
            <a:off x="5266952" y="1635902"/>
            <a:ext cx="2809977" cy="5060308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8"/>
          <a:srcRect l="1805" t="13809" r="48902" b="54626"/>
          <a:stretch/>
        </p:blipFill>
        <p:spPr>
          <a:xfrm>
            <a:off x="5478443" y="153824"/>
            <a:ext cx="2571981" cy="1340559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5677562" y="153824"/>
            <a:ext cx="601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Nrf1</a:t>
            </a:r>
          </a:p>
        </p:txBody>
      </p:sp>
      <p:cxnSp>
        <p:nvCxnSpPr>
          <p:cNvPr id="23" name="Straight Connector 22"/>
          <p:cNvCxnSpPr/>
          <p:nvPr/>
        </p:nvCxnSpPr>
        <p:spPr>
          <a:xfrm flipH="1" flipV="1">
            <a:off x="5667378" y="1285876"/>
            <a:ext cx="917572" cy="3460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6769100" y="1285876"/>
            <a:ext cx="1089025" cy="3460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10477500" y="1244600"/>
            <a:ext cx="1397000" cy="3937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H="1" flipV="1">
            <a:off x="8838530" y="1293778"/>
            <a:ext cx="1308770" cy="3445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11522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982001" y="6075123"/>
            <a:ext cx="1384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ATAC density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493486" y="5974915"/>
            <a:ext cx="29436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493486" y="3066789"/>
            <a:ext cx="0" cy="29081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 rot="16200000">
            <a:off x="-538743" y="4336186"/>
            <a:ext cx="1612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Footprint score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452987" y="212942"/>
            <a:ext cx="5123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Red</a:t>
            </a:r>
            <a:r>
              <a:rPr lang="en-US" dirty="0"/>
              <a:t>=peaks with highest motif score (top10%)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58" b="8739"/>
          <a:stretch/>
        </p:blipFill>
        <p:spPr>
          <a:xfrm>
            <a:off x="4360313" y="1769865"/>
            <a:ext cx="3960494" cy="389725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60" b="8163"/>
          <a:stretch/>
        </p:blipFill>
        <p:spPr>
          <a:xfrm>
            <a:off x="620401" y="1740687"/>
            <a:ext cx="3917000" cy="3955614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076980" y="1232048"/>
            <a:ext cx="579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CtCf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5890556" y="1176681"/>
            <a:ext cx="601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Nrf1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13" r="5769" b="8433"/>
          <a:stretch/>
        </p:blipFill>
        <p:spPr>
          <a:xfrm>
            <a:off x="8320808" y="1769866"/>
            <a:ext cx="3739912" cy="3926436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0004162" y="1176681"/>
            <a:ext cx="455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00540" y="276721"/>
            <a:ext cx="3131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Footprint score and motif score</a:t>
            </a:r>
          </a:p>
        </p:txBody>
      </p:sp>
    </p:spTree>
    <p:extLst>
      <p:ext uri="{BB962C8B-B14F-4D97-AF65-F5344CB8AC3E}">
        <p14:creationId xmlns:p14="http://schemas.microsoft.com/office/powerpoint/2010/main" val="718580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460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8243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146800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6800" y="0"/>
            <a:ext cx="60452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3937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3000" y="584200"/>
            <a:ext cx="4815840" cy="5181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615276" y="6211669"/>
            <a:ext cx="38835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Schones</a:t>
            </a:r>
            <a:r>
              <a:rPr lang="en-US" dirty="0"/>
              <a:t> et al. Nat. Rev. Genetics (2008)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29808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163733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3733" y="0"/>
            <a:ext cx="58090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042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0200" y="0"/>
            <a:ext cx="64467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3595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62000" y="554609"/>
            <a:ext cx="685800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Acknowledgement</a:t>
            </a:r>
            <a:endParaRPr kumimoji="1" lang="ja-JP" alt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070839" y="1756521"/>
            <a:ext cx="9678574" cy="304698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All </a:t>
            </a:r>
            <a:r>
              <a:rPr kumimoji="1" lang="en-US" altLang="ja-JP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ImmGen</a:t>
            </a:r>
            <a:r>
              <a:rPr kumimoji="1" lang="en-US" altLang="ja-JP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people, especially who isolated the cells!</a:t>
            </a:r>
          </a:p>
          <a:p>
            <a:endParaRPr lang="en-US" altLang="ja-JP" sz="2400" b="1" u="sng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kumimoji="1" lang="en-US" altLang="ja-JP" sz="16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Cell sorting  etc.</a:t>
            </a:r>
          </a:p>
          <a:p>
            <a:r>
              <a:rPr lang="en-US" altLang="ja-JP" sz="1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A.Rhoads</a:t>
            </a:r>
            <a:r>
              <a:rPr lang="en-US" altLang="ja-JP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en-US" altLang="ja-JP" sz="1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E.Sefik</a:t>
            </a:r>
            <a:r>
              <a:rPr lang="en-US" altLang="ja-JP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en-US" altLang="ja-JP" sz="1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A.Ortiz</a:t>
            </a:r>
            <a:r>
              <a:rPr lang="en-US" altLang="ja-JP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-Lopes, </a:t>
            </a:r>
            <a:r>
              <a:rPr lang="en-US" altLang="ja-JP" sz="1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L.Kua</a:t>
            </a:r>
            <a:r>
              <a:rPr lang="en-US" altLang="ja-JP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en-US" altLang="ja-JP" sz="1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C.Araeno</a:t>
            </a:r>
            <a:r>
              <a:rPr lang="en-US" altLang="ja-JP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en-US" altLang="ja-JP" sz="1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A.Wood</a:t>
            </a:r>
            <a:r>
              <a:rPr lang="en-US" altLang="ja-JP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en-US" altLang="ja-JP" sz="1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G.Buruzula</a:t>
            </a:r>
            <a:endParaRPr lang="en-US" altLang="ja-JP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ja-JP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ja-JP" sz="16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Sequencing</a:t>
            </a:r>
          </a:p>
          <a:p>
            <a:r>
              <a:rPr lang="en-US" altLang="ja-JP" sz="1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M.Thorsen</a:t>
            </a:r>
            <a:r>
              <a:rPr lang="en-US" altLang="ja-JP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en-US" altLang="ja-JP" sz="1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T.Karanja</a:t>
            </a:r>
            <a:r>
              <a:rPr lang="en-US" altLang="ja-JP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and </a:t>
            </a:r>
            <a:r>
              <a:rPr lang="en-US" altLang="ja-JP" sz="1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K.Waraska</a:t>
            </a:r>
            <a:r>
              <a:rPr lang="en-US" altLang="ja-JP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br>
              <a:rPr lang="en-US" altLang="ja-JP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altLang="ja-JP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(Biopolymers Facility,  HMS)</a:t>
            </a:r>
          </a:p>
          <a:p>
            <a:endParaRPr kumimoji="1" lang="en-US" altLang="ja-JP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ja-JP" sz="16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analysis</a:t>
            </a:r>
          </a:p>
          <a:p>
            <a:r>
              <a:rPr lang="en-US" altLang="ja-JP" sz="1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J.Buenrostro</a:t>
            </a:r>
            <a:r>
              <a:rPr lang="en-US" altLang="ja-JP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en-US" altLang="ja-JP" sz="1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C.Laplace</a:t>
            </a:r>
            <a:r>
              <a:rPr lang="en-US" altLang="ja-JP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and </a:t>
            </a:r>
            <a:r>
              <a:rPr lang="en-US" altLang="ja-JP" sz="1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L.Yang</a:t>
            </a:r>
            <a:r>
              <a:rPr lang="en-US" altLang="ja-JP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kumimoji="1" lang="ja-JP" alt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276166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6514" y="1861457"/>
            <a:ext cx="8817429" cy="2173287"/>
          </a:xfrm>
        </p:spPr>
        <p:txBody>
          <a:bodyPr>
            <a:normAutofit/>
          </a:bodyPr>
          <a:lstStyle/>
          <a:p>
            <a:r>
              <a:rPr lang="en-US" dirty="0"/>
              <a:t>Interested in the data?</a:t>
            </a:r>
          </a:p>
        </p:txBody>
      </p:sp>
    </p:spTree>
    <p:extLst>
      <p:ext uri="{BB962C8B-B14F-4D97-AF65-F5344CB8AC3E}">
        <p14:creationId xmlns:p14="http://schemas.microsoft.com/office/powerpoint/2010/main" val="4018476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3047" t="10794" r="19056" b="11957"/>
          <a:stretch/>
        </p:blipFill>
        <p:spPr>
          <a:xfrm>
            <a:off x="2278741" y="1059543"/>
            <a:ext cx="7707087" cy="529771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577913" y="690211"/>
            <a:ext cx="51463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http://rstats.immgen.org/Chromatin/chromatin.html</a:t>
            </a:r>
          </a:p>
        </p:txBody>
      </p:sp>
      <p:cxnSp>
        <p:nvCxnSpPr>
          <p:cNvPr id="3" name="Straight Arrow Connector 2"/>
          <p:cNvCxnSpPr>
            <a:stCxn id="6" idx="0"/>
          </p:cNvCxnSpPr>
          <p:nvPr/>
        </p:nvCxnSpPr>
        <p:spPr>
          <a:xfrm flipV="1">
            <a:off x="1577913" y="3331030"/>
            <a:ext cx="1785773" cy="108857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52087" y="4419600"/>
            <a:ext cx="2051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 Select population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52087" y="5508171"/>
            <a:ext cx="2011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 Enter gene name</a:t>
            </a:r>
          </a:p>
        </p:txBody>
      </p:sp>
      <p:cxnSp>
        <p:nvCxnSpPr>
          <p:cNvPr id="8" name="Straight Arrow Connector 7"/>
          <p:cNvCxnSpPr>
            <a:stCxn id="7" idx="3"/>
          </p:cNvCxnSpPr>
          <p:nvPr/>
        </p:nvCxnSpPr>
        <p:spPr>
          <a:xfrm flipV="1">
            <a:off x="2564048" y="5158264"/>
            <a:ext cx="905662" cy="53457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03827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260" t="10063" r="1923" b="106"/>
          <a:stretch/>
        </p:blipFill>
        <p:spPr>
          <a:xfrm>
            <a:off x="522513" y="508001"/>
            <a:ext cx="11103428" cy="616053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123871" y="4210049"/>
            <a:ext cx="1233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HPRT</a:t>
            </a:r>
          </a:p>
        </p:txBody>
      </p:sp>
      <p:sp>
        <p:nvSpPr>
          <p:cNvPr id="9" name="Oval 8"/>
          <p:cNvSpPr/>
          <p:nvPr/>
        </p:nvSpPr>
        <p:spPr>
          <a:xfrm>
            <a:off x="4371975" y="1453634"/>
            <a:ext cx="466725" cy="29696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1632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132" t="10689" b="11640"/>
          <a:stretch/>
        </p:blipFill>
        <p:spPr>
          <a:xfrm>
            <a:off x="406400" y="1059543"/>
            <a:ext cx="11336158" cy="532674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934121" y="4733924"/>
            <a:ext cx="1233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CD19</a:t>
            </a:r>
          </a:p>
        </p:txBody>
      </p:sp>
      <p:sp>
        <p:nvSpPr>
          <p:cNvPr id="7" name="Oval 6"/>
          <p:cNvSpPr/>
          <p:nvPr/>
        </p:nvSpPr>
        <p:spPr>
          <a:xfrm>
            <a:off x="828675" y="1834634"/>
            <a:ext cx="466725" cy="29696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53645" y="1352550"/>
            <a:ext cx="2283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Auto-scaling in default</a:t>
            </a:r>
          </a:p>
        </p:txBody>
      </p:sp>
      <p:sp>
        <p:nvSpPr>
          <p:cNvPr id="9" name="Oval 8"/>
          <p:cNvSpPr/>
          <p:nvPr/>
        </p:nvSpPr>
        <p:spPr>
          <a:xfrm>
            <a:off x="9667875" y="1796534"/>
            <a:ext cx="466725" cy="29696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70536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27206" y="364134"/>
            <a:ext cx="4176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Needs more flexibility?</a:t>
            </a:r>
          </a:p>
        </p:txBody>
      </p:sp>
      <p:sp>
        <p:nvSpPr>
          <p:cNvPr id="5" name="Rectangle 4"/>
          <p:cNvSpPr/>
          <p:nvPr/>
        </p:nvSpPr>
        <p:spPr>
          <a:xfrm>
            <a:off x="1629853" y="1458316"/>
            <a:ext cx="82089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u="sng" dirty="0">
                <a:solidFill>
                  <a:srgbClr val="0000FF"/>
                </a:solidFill>
                <a:latin typeface="Calibri" panose="020F0502020204030204" pitchFamily="34" charset="0"/>
                <a:ea typeface="Yu Gothic" panose="020B0400000000000000" pitchFamily="34" charset="-128"/>
                <a:hlinkClick r:id="rId2"/>
              </a:rPr>
              <a:t>https://www.dropbox.com/sh/6uqqftra4x9r0y3/AAA48oF_J5NZosGfL4plnwVNa?dl=0</a:t>
            </a:r>
            <a:endParaRPr lang="en-US" sz="2000" dirty="0">
              <a:effectLst/>
              <a:latin typeface="Times New Roman" panose="02020603050405020304" pitchFamily="18" charset="0"/>
              <a:ea typeface="Yu Gothic" panose="020B0400000000000000" pitchFamily="34" charset="-128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96977" y="2142245"/>
            <a:ext cx="792088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en-US" dirty="0"/>
              <a:t>.bam and .bai </a:t>
            </a:r>
          </a:p>
          <a:p>
            <a:r>
              <a:rPr lang="en-US" dirty="0"/>
              <a:t> To see the each fragments</a:t>
            </a:r>
          </a:p>
          <a:p>
            <a:endParaRPr lang="en-US" dirty="0"/>
          </a:p>
          <a:p>
            <a:r>
              <a:rPr lang="en-US" dirty="0"/>
              <a:t>2) .</a:t>
            </a:r>
            <a:r>
              <a:rPr lang="en-US" dirty="0" err="1"/>
              <a:t>bw</a:t>
            </a:r>
            <a:endParaRPr lang="en-US" dirty="0"/>
          </a:p>
          <a:p>
            <a:r>
              <a:rPr lang="en-US" dirty="0"/>
              <a:t>To see the pile-up graph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362246" y="985971"/>
            <a:ext cx="4248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on Dropbox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362246" y="4151568"/>
            <a:ext cx="4248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IGV for visualization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l="68224" t="26425" r="23060" b="62600"/>
          <a:stretch/>
        </p:blipFill>
        <p:spPr>
          <a:xfrm>
            <a:off x="3156445" y="876505"/>
            <a:ext cx="660073" cy="6272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/>
          <a:srcRect l="2902" t="13249" r="81042" b="77300"/>
          <a:stretch/>
        </p:blipFill>
        <p:spPr>
          <a:xfrm>
            <a:off x="3811582" y="4095342"/>
            <a:ext cx="1080120" cy="64807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656942" y="5268734"/>
            <a:ext cx="69477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Package can be download from Broad website (64bit windows, Mac)</a:t>
            </a:r>
            <a:r>
              <a:rPr lang="en-US" dirty="0"/>
              <a:t>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run on Java 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969665" y="4656579"/>
            <a:ext cx="62813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u="sng" dirty="0">
                <a:solidFill>
                  <a:srgbClr val="0070C0"/>
                </a:solidFill>
              </a:rPr>
              <a:t>http://software.broadinstitute.org/software/igv/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297810" y="2696243"/>
            <a:ext cx="367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These are mapped on </a:t>
            </a:r>
            <a:r>
              <a:rPr lang="en-US" dirty="0">
                <a:highlight>
                  <a:srgbClr val="FF0000"/>
                </a:highlight>
              </a:rPr>
              <a:t>mm10</a:t>
            </a:r>
            <a:r>
              <a:rPr lang="en-US" dirty="0"/>
              <a:t> </a:t>
            </a:r>
          </a:p>
        </p:txBody>
      </p:sp>
      <p:sp>
        <p:nvSpPr>
          <p:cNvPr id="14" name="Right Brace 13"/>
          <p:cNvSpPr/>
          <p:nvPr/>
        </p:nvSpPr>
        <p:spPr>
          <a:xfrm>
            <a:off x="4603670" y="2380136"/>
            <a:ext cx="576064" cy="96731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61141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2024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851277" y="25304"/>
            <a:ext cx="3340723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dirty="0">
                <a:latin typeface="Calibri" panose="020F0502020204030204" pitchFamily="34" charset="0"/>
                <a:ea typeface="Yu Gothic" panose="020B0400000000000000" pitchFamily="34" charset="-128"/>
                <a:cs typeface="Times New Roman" panose="02020603050405020304" pitchFamily="18" charset="0"/>
              </a:rPr>
              <a:t>mapping ATAC to gene expression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1455400" y="6391693"/>
            <a:ext cx="73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SM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327400" y="394636"/>
            <a:ext cx="42893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Examples: Peaks associated with &gt; 10 genes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764280" y="1262710"/>
            <a:ext cx="74289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Log </a:t>
            </a:r>
            <a:r>
              <a:rPr lang="en-US" sz="1000" dirty="0" err="1"/>
              <a:t>pvalue</a:t>
            </a:r>
            <a:endParaRPr lang="en-US" sz="1000" dirty="0"/>
          </a:p>
        </p:txBody>
      </p:sp>
      <p:sp>
        <p:nvSpPr>
          <p:cNvPr id="14" name="TextBox 13"/>
          <p:cNvSpPr txBox="1"/>
          <p:nvPr/>
        </p:nvSpPr>
        <p:spPr>
          <a:xfrm>
            <a:off x="7841734" y="1031878"/>
            <a:ext cx="74289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Log </a:t>
            </a:r>
            <a:r>
              <a:rPr lang="en-US" sz="1000" dirty="0" err="1"/>
              <a:t>pvalue</a:t>
            </a:r>
            <a:endParaRPr lang="en-US" sz="1000" dirty="0"/>
          </a:p>
        </p:txBody>
      </p:sp>
      <p:sp>
        <p:nvSpPr>
          <p:cNvPr id="15" name="TextBox 14"/>
          <p:cNvSpPr txBox="1"/>
          <p:nvPr/>
        </p:nvSpPr>
        <p:spPr>
          <a:xfrm>
            <a:off x="7005320" y="1055036"/>
            <a:ext cx="88829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Peak_</a:t>
            </a:r>
            <a:r>
              <a:rPr lang="is-IS" sz="1000" dirty="0"/>
              <a:t>444648</a:t>
            </a:r>
            <a:endParaRPr lang="en-US" sz="1000" dirty="0"/>
          </a:p>
        </p:txBody>
      </p:sp>
      <p:sp>
        <p:nvSpPr>
          <p:cNvPr id="16" name="TextBox 15"/>
          <p:cNvSpPr txBox="1"/>
          <p:nvPr/>
        </p:nvSpPr>
        <p:spPr>
          <a:xfrm>
            <a:off x="2501533" y="1259426"/>
            <a:ext cx="8258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Peak_</a:t>
            </a:r>
            <a:r>
              <a:rPr lang="is-IS" sz="1000" dirty="0"/>
              <a:t>85734</a:t>
            </a:r>
            <a:endParaRPr lang="en-US" sz="1000" dirty="0"/>
          </a:p>
        </p:txBody>
      </p:sp>
      <p:graphicFrame>
        <p:nvGraphicFramePr>
          <p:cNvPr id="17" name="Table 16"/>
          <p:cNvGraphicFramePr>
            <a:graphicFrameLocks noGrp="1"/>
          </p:cNvGraphicFramePr>
          <p:nvPr>
            <p:extLst/>
          </p:nvPr>
        </p:nvGraphicFramePr>
        <p:xfrm>
          <a:off x="2026920" y="1551952"/>
          <a:ext cx="3251200" cy="3129280"/>
        </p:xfrm>
        <a:graphic>
          <a:graphicData uri="http://schemas.openxmlformats.org/drawingml/2006/table">
            <a:tbl>
              <a:tblPr/>
              <a:tblGrid>
                <a:gridCol w="16002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1955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Kif1c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3.8714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-819678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95580"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4930544D05Rik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3.3872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-735024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955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Pld2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4.4285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-659402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955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Dnah2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3.2681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-331761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9558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Cd68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4.2038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-214699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1955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Tnfsf13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2.8314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-195315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1955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Tnfsf12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5.8271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-184771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1955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Gabarap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11.593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-110500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1955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Kctd11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9.8103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116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1955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Rnasek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7.7121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358983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1955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Trappc1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2.694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556884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1955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Cxcl16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2.8203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579115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1955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Chrne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3.49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738325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  <a:tr h="1955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Per1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3.2197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780712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3"/>
                  </a:ext>
                </a:extLst>
              </a:tr>
              <a:tr h="1955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Camta2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7.3821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807236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4"/>
                  </a:ext>
                </a:extLst>
              </a:tr>
              <a:tr h="1955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Scimp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3.6242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931692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5"/>
                  </a:ext>
                </a:extLst>
              </a:tr>
            </a:tbl>
          </a:graphicData>
        </a:graphic>
      </p:graphicFrame>
      <p:graphicFrame>
        <p:nvGraphicFramePr>
          <p:cNvPr id="18" name="Table 17"/>
          <p:cNvGraphicFramePr>
            <a:graphicFrameLocks noGrp="1"/>
          </p:cNvGraphicFramePr>
          <p:nvPr>
            <p:extLst/>
          </p:nvPr>
        </p:nvGraphicFramePr>
        <p:xfrm>
          <a:off x="7014210" y="1367138"/>
          <a:ext cx="2476500" cy="4302760"/>
        </p:xfrm>
        <a:graphic>
          <a:graphicData uri="http://schemas.openxmlformats.org/drawingml/2006/table">
            <a:tbl>
              <a:tblPr/>
              <a:tblGrid>
                <a:gridCol w="8255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1955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Klrb1a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22.2404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-955589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955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Klrb1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15.7449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-855477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955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Klrb1c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11.1691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-789882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955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Klre1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17.943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238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955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Klrk1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8.9528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44160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1955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Klrc3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21.033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64765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1955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Klrc2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22.1506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82033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1955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Klrc1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8.5297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100450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1955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Klri2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15.798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161961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1955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Klra5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16.499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334701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1955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Klra18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21.0574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488735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1955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Klrb1f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9.6529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532623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1955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Klra8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9.6899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551312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  <a:tr h="1955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Klra14-ps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21.8615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582225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3"/>
                  </a:ext>
                </a:extLst>
              </a:tr>
              <a:tr h="1955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Klra9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21.0222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614589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4"/>
                  </a:ext>
                </a:extLst>
              </a:tr>
              <a:tr h="1955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Klra7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21.926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653164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5"/>
                  </a:ext>
                </a:extLst>
              </a:tr>
              <a:tr h="1955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Klra10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22.6836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703405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6"/>
                  </a:ext>
                </a:extLst>
              </a:tr>
              <a:tr h="1955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Klra12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8.9294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727958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7"/>
                  </a:ext>
                </a:extLst>
              </a:tr>
              <a:tr h="1955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Klra23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22.4528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729838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8"/>
                  </a:ext>
                </a:extLst>
              </a:tr>
              <a:tr h="1955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Klra3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19.1539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759103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9"/>
                  </a:ext>
                </a:extLst>
              </a:tr>
              <a:tr h="1955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Klra22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14.1078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802285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20"/>
                  </a:ext>
                </a:extLst>
              </a:tr>
              <a:tr h="1955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Klra1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14.0033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808351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21"/>
                  </a:ext>
                </a:extLst>
              </a:tr>
            </a:tbl>
          </a:graphicData>
        </a:graphic>
      </p:graphicFrame>
      <p:sp>
        <p:nvSpPr>
          <p:cNvPr id="19" name="Rectangle 18"/>
          <p:cNvSpPr/>
          <p:nvPr/>
        </p:nvSpPr>
        <p:spPr>
          <a:xfrm>
            <a:off x="1768013" y="5971803"/>
            <a:ext cx="8036698" cy="564418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Not detecting huge super enhancers??</a:t>
            </a:r>
          </a:p>
        </p:txBody>
      </p:sp>
    </p:spTree>
    <p:extLst>
      <p:ext uri="{BB962C8B-B14F-4D97-AF65-F5344CB8AC3E}">
        <p14:creationId xmlns:p14="http://schemas.microsoft.com/office/powerpoint/2010/main" val="42118895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466" y="0"/>
            <a:ext cx="9421743" cy="57404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615276" y="6211669"/>
            <a:ext cx="31164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Weintraub et al. Science (1971)</a:t>
            </a:r>
          </a:p>
        </p:txBody>
      </p:sp>
    </p:spTree>
    <p:extLst>
      <p:ext uri="{BB962C8B-B14F-4D97-AF65-F5344CB8AC3E}">
        <p14:creationId xmlns:p14="http://schemas.microsoft.com/office/powerpoint/2010/main" val="10285604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33809" y="266723"/>
            <a:ext cx="42893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Examples: Peaks associated with &gt; 10 genes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069895" y="1874498"/>
            <a:ext cx="74289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Log </a:t>
            </a:r>
            <a:r>
              <a:rPr lang="en-US" sz="1000" dirty="0" err="1"/>
              <a:t>pvalue</a:t>
            </a:r>
            <a:endParaRPr lang="en-US" sz="1000" dirty="0"/>
          </a:p>
        </p:txBody>
      </p:sp>
      <p:sp>
        <p:nvSpPr>
          <p:cNvPr id="8" name="TextBox 7"/>
          <p:cNvSpPr txBox="1"/>
          <p:nvPr/>
        </p:nvSpPr>
        <p:spPr>
          <a:xfrm>
            <a:off x="2918908" y="1874498"/>
            <a:ext cx="8258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Peak_</a:t>
            </a:r>
            <a:r>
              <a:rPr lang="is-IS" sz="1000" dirty="0"/>
              <a:t>85734</a:t>
            </a:r>
            <a:endParaRPr lang="en-US" sz="1000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/>
          </p:nvPr>
        </p:nvGraphicFramePr>
        <p:xfrm>
          <a:off x="2444295" y="2167024"/>
          <a:ext cx="3251200" cy="3129280"/>
        </p:xfrm>
        <a:graphic>
          <a:graphicData uri="http://schemas.openxmlformats.org/drawingml/2006/table">
            <a:tbl>
              <a:tblPr/>
              <a:tblGrid>
                <a:gridCol w="16002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1955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Kif1c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3.8714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-819678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95580"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4930544D05Rik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3.3872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-735024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955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Pld2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4.4285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-659402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955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Dnah2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3.2681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-331761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9558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Cd68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4.2038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-214699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1955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Tnfsf13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2.8314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-195315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1955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Tnfsf12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5.8271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-184771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1955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Gabarap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11.593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-110500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1955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Kctd11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9.8103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116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1955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Rnasek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7.7121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358983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1955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Trappc1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2.694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556884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1955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Cxcl16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2.8203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579115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1955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Chrne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3.49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738325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  <a:tr h="1955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Per1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3.2197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780712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3"/>
                  </a:ext>
                </a:extLst>
              </a:tr>
              <a:tr h="1955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Camta2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7.3821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807236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4"/>
                  </a:ext>
                </a:extLst>
              </a:tr>
              <a:tr h="1955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Scimp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3.6242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931692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5"/>
                  </a:ext>
                </a:extLst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4895503" y="1892961"/>
            <a:ext cx="63190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Distance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/>
          <a:srcRect t="11399" r="13506" b="13232"/>
          <a:stretch/>
        </p:blipFill>
        <p:spPr>
          <a:xfrm>
            <a:off x="6620201" y="920751"/>
            <a:ext cx="4466899" cy="516881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9163049" y="1076325"/>
            <a:ext cx="428626" cy="497204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7962900" y="484811"/>
            <a:ext cx="828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Kctd11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 flipH="1">
            <a:off x="7381875" y="835048"/>
            <a:ext cx="13049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743411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1698625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/>
              <a:t>Thanks!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3900" y="4111625"/>
            <a:ext cx="10515600" cy="688975"/>
          </a:xfrm>
        </p:spPr>
        <p:txBody>
          <a:bodyPr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err="1" smtClean="0"/>
              <a:t>buenrostrolab.com</a:t>
            </a:r>
            <a:r>
              <a:rPr lang="en-US" b="1" dirty="0" smtClean="0"/>
              <a:t>/</a:t>
            </a:r>
            <a:r>
              <a:rPr lang="en-US" b="1" dirty="0" err="1" smtClean="0"/>
              <a:t>ImmGenATAC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7394054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7467" y="0"/>
            <a:ext cx="5596009" cy="618066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157141" y="6454802"/>
            <a:ext cx="4876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Roadmap </a:t>
            </a:r>
            <a:r>
              <a:rPr lang="en-US" dirty="0" err="1"/>
              <a:t>Epigenomics</a:t>
            </a:r>
            <a:r>
              <a:rPr lang="en-US" dirty="0"/>
              <a:t> Consortium. Nature (2015)</a:t>
            </a:r>
          </a:p>
        </p:txBody>
      </p:sp>
    </p:spTree>
    <p:extLst>
      <p:ext uri="{BB962C8B-B14F-4D97-AF65-F5344CB8AC3E}">
        <p14:creationId xmlns:p14="http://schemas.microsoft.com/office/powerpoint/2010/main" val="980576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702" y="309033"/>
            <a:ext cx="9872697" cy="4500033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558799" y="3097199"/>
            <a:ext cx="10515600" cy="3352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453467" y="6265333"/>
            <a:ext cx="3898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Song and Crawford, CSH protocols 2010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489200" y="4844702"/>
            <a:ext cx="69395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800" dirty="0"/>
              <a:t>44 steps in total; requires 300+ million cells</a:t>
            </a:r>
          </a:p>
        </p:txBody>
      </p:sp>
    </p:spTree>
    <p:extLst>
      <p:ext uri="{BB962C8B-B14F-4D97-AF65-F5344CB8AC3E}">
        <p14:creationId xmlns:p14="http://schemas.microsoft.com/office/powerpoint/2010/main" val="11449147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mgres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19" t="6838" r="7418" b="9956"/>
          <a:stretch/>
        </p:blipFill>
        <p:spPr>
          <a:xfrm flipH="1">
            <a:off x="2576820" y="1908757"/>
            <a:ext cx="1392735" cy="1107365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6796186" y="1370108"/>
            <a:ext cx="3758010" cy="5284138"/>
            <a:chOff x="5119786" y="1539442"/>
            <a:chExt cx="3758010" cy="5284138"/>
          </a:xfrm>
        </p:grpSpPr>
        <p:grpSp>
          <p:nvGrpSpPr>
            <p:cNvPr id="7" name="Group 6"/>
            <p:cNvGrpSpPr/>
            <p:nvPr/>
          </p:nvGrpSpPr>
          <p:grpSpPr>
            <a:xfrm>
              <a:off x="5119786" y="1539442"/>
              <a:ext cx="3758010" cy="4805290"/>
              <a:chOff x="5119786" y="1539442"/>
              <a:chExt cx="3758010" cy="4805290"/>
            </a:xfrm>
          </p:grpSpPr>
          <p:cxnSp>
            <p:nvCxnSpPr>
              <p:cNvPr id="9" name="Straight Arrow Connector 8"/>
              <p:cNvCxnSpPr/>
              <p:nvPr/>
            </p:nvCxnSpPr>
            <p:spPr>
              <a:xfrm>
                <a:off x="5119786" y="3938814"/>
                <a:ext cx="394154" cy="0"/>
              </a:xfrm>
              <a:prstGeom prst="straightConnector1">
                <a:avLst/>
              </a:prstGeom>
              <a:ln w="31750"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pic>
            <p:nvPicPr>
              <p:cNvPr id="10" name="Picture 9"/>
              <p:cNvPicPr>
                <a:picLocks noChangeAspect="1"/>
              </p:cNvPicPr>
              <p:nvPr/>
            </p:nvPicPr>
            <p:blipFill rotWithShape="1">
              <a:blip r:embed="rId3"/>
              <a:srcRect l="39291" t="6102"/>
              <a:stretch/>
            </p:blipFill>
            <p:spPr>
              <a:xfrm>
                <a:off x="5842000" y="1539442"/>
                <a:ext cx="3035796" cy="4805290"/>
              </a:xfrm>
              <a:prstGeom prst="rect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  <a:effectLst>
                <a:outerShdw blurRad="50800" dist="38100" dir="8100000" sx="101000" sy="101000" algn="tr" rotWithShape="0">
                  <a:prstClr val="black">
                    <a:alpha val="10000"/>
                  </a:prstClr>
                </a:outerShdw>
              </a:effectLst>
            </p:spPr>
          </p:pic>
        </p:grpSp>
        <p:sp>
          <p:nvSpPr>
            <p:cNvPr id="8" name="TextBox 7"/>
            <p:cNvSpPr txBox="1"/>
            <p:nvPr/>
          </p:nvSpPr>
          <p:spPr>
            <a:xfrm>
              <a:off x="6034821" y="6454248"/>
              <a:ext cx="27193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Stergachis</a:t>
              </a:r>
              <a:r>
                <a:rPr lang="en-US" dirty="0"/>
                <a:t> et al. Cell (2013)</a:t>
              </a:r>
            </a:p>
          </p:txBody>
        </p:sp>
      </p:grpSp>
      <p:pic>
        <p:nvPicPr>
          <p:cNvPr id="11" name="Picture 10" descr="imgres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3854" y="3133709"/>
            <a:ext cx="923508" cy="1237691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4337869" y="2491018"/>
            <a:ext cx="1993789" cy="2723823"/>
            <a:chOff x="2621365" y="2660352"/>
            <a:chExt cx="1993789" cy="2723823"/>
          </a:xfrm>
        </p:grpSpPr>
        <p:sp>
          <p:nvSpPr>
            <p:cNvPr id="13" name="TextBox 12"/>
            <p:cNvSpPr txBox="1"/>
            <p:nvPr/>
          </p:nvSpPr>
          <p:spPr>
            <a:xfrm>
              <a:off x="3594632" y="2660352"/>
              <a:ext cx="992579" cy="27238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900" dirty="0"/>
                <a:t>Prepare</a:t>
              </a:r>
            </a:p>
            <a:p>
              <a:pPr algn="ctr"/>
              <a:endParaRPr lang="en-US" sz="1900" dirty="0"/>
            </a:p>
            <a:p>
              <a:pPr algn="ctr"/>
              <a:endParaRPr lang="en-US" sz="1900" dirty="0"/>
            </a:p>
            <a:p>
              <a:pPr algn="ctr"/>
              <a:endParaRPr lang="en-US" sz="1900" dirty="0"/>
            </a:p>
            <a:p>
              <a:pPr algn="ctr"/>
              <a:endParaRPr lang="en-US" sz="1900" dirty="0"/>
            </a:p>
            <a:p>
              <a:pPr algn="ctr"/>
              <a:endParaRPr lang="en-US" sz="1900" dirty="0"/>
            </a:p>
            <a:p>
              <a:pPr algn="ctr"/>
              <a:endParaRPr lang="en-US" sz="1900" dirty="0"/>
            </a:p>
            <a:p>
              <a:pPr algn="ctr"/>
              <a:endParaRPr lang="en-US" sz="1900" dirty="0"/>
            </a:p>
            <a:p>
              <a:pPr algn="ctr"/>
              <a:r>
                <a:rPr lang="en-US" sz="1900" dirty="0"/>
                <a:t>libraries</a:t>
              </a:r>
            </a:p>
          </p:txBody>
        </p:sp>
        <p:grpSp>
          <p:nvGrpSpPr>
            <p:cNvPr id="14" name="Group 13"/>
            <p:cNvGrpSpPr/>
            <p:nvPr/>
          </p:nvGrpSpPr>
          <p:grpSpPr>
            <a:xfrm>
              <a:off x="2621365" y="3043795"/>
              <a:ext cx="1993789" cy="2046732"/>
              <a:chOff x="2835253" y="3043795"/>
              <a:chExt cx="1993789" cy="2046732"/>
            </a:xfrm>
          </p:grpSpPr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712643" y="3043795"/>
                <a:ext cx="1116399" cy="2046732"/>
              </a:xfrm>
              <a:prstGeom prst="rect">
                <a:avLst/>
              </a:prstGeom>
            </p:spPr>
          </p:pic>
          <p:cxnSp>
            <p:nvCxnSpPr>
              <p:cNvPr id="16" name="Straight Arrow Connector 15"/>
              <p:cNvCxnSpPr/>
              <p:nvPr/>
            </p:nvCxnSpPr>
            <p:spPr>
              <a:xfrm>
                <a:off x="2835253" y="3938814"/>
                <a:ext cx="420510" cy="0"/>
              </a:xfrm>
              <a:prstGeom prst="straightConnector1">
                <a:avLst/>
              </a:prstGeom>
              <a:ln w="31750"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16"/>
              <p:cNvCxnSpPr/>
              <p:nvPr/>
            </p:nvCxnSpPr>
            <p:spPr>
              <a:xfrm>
                <a:off x="2835253" y="3043795"/>
                <a:ext cx="381167" cy="259248"/>
              </a:xfrm>
              <a:prstGeom prst="straightConnector1">
                <a:avLst/>
              </a:prstGeom>
              <a:ln w="31750"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/>
              <p:cNvCxnSpPr/>
              <p:nvPr/>
            </p:nvCxnSpPr>
            <p:spPr>
              <a:xfrm flipV="1">
                <a:off x="2835253" y="4692213"/>
                <a:ext cx="381167" cy="167410"/>
              </a:xfrm>
              <a:prstGeom prst="straightConnector1">
                <a:avLst/>
              </a:prstGeom>
              <a:ln w="31750"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pic>
        <p:nvPicPr>
          <p:cNvPr id="19" name="Picture 18" descr="pale_lungs.gif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98"/>
          <a:stretch/>
        </p:blipFill>
        <p:spPr>
          <a:xfrm>
            <a:off x="2733760" y="4535706"/>
            <a:ext cx="1133163" cy="1100567"/>
          </a:xfrm>
          <a:prstGeom prst="rect">
            <a:avLst/>
          </a:prstGeom>
        </p:spPr>
      </p:pic>
      <p:sp>
        <p:nvSpPr>
          <p:cNvPr id="20" name="Title 1"/>
          <p:cNvSpPr txBox="1">
            <a:spLocks/>
          </p:cNvSpPr>
          <p:nvPr/>
        </p:nvSpPr>
        <p:spPr>
          <a:xfrm>
            <a:off x="889000" y="24203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Problem: averaging over cellular diversity</a:t>
            </a:r>
          </a:p>
        </p:txBody>
      </p:sp>
    </p:spTree>
    <p:extLst>
      <p:ext uri="{BB962C8B-B14F-4D97-AF65-F5344CB8AC3E}">
        <p14:creationId xmlns:p14="http://schemas.microsoft.com/office/powerpoint/2010/main" val="20266099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333" y="2668058"/>
            <a:ext cx="10515600" cy="1325563"/>
          </a:xfrm>
        </p:spPr>
        <p:txBody>
          <a:bodyPr/>
          <a:lstStyle/>
          <a:p>
            <a:r>
              <a:rPr lang="en-US" dirty="0"/>
              <a:t>Better way to profile open chromatin?</a:t>
            </a:r>
          </a:p>
        </p:txBody>
      </p:sp>
    </p:spTree>
    <p:extLst>
      <p:ext uri="{BB962C8B-B14F-4D97-AF65-F5344CB8AC3E}">
        <p14:creationId xmlns:p14="http://schemas.microsoft.com/office/powerpoint/2010/main" val="8179092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1"/>
          <p:cNvSpPr>
            <a:spLocks noGrp="1"/>
          </p:cNvSpPr>
          <p:nvPr>
            <p:ph idx="1"/>
          </p:nvPr>
        </p:nvSpPr>
        <p:spPr>
          <a:xfrm>
            <a:off x="648414" y="2050678"/>
            <a:ext cx="5838135" cy="4525963"/>
          </a:xfrm>
        </p:spPr>
        <p:txBody>
          <a:bodyPr>
            <a:normAutofit/>
          </a:bodyPr>
          <a:lstStyle/>
          <a:p>
            <a:r>
              <a:rPr lang="en-US" dirty="0"/>
              <a:t>Tn5 transposon can cut-and-paste sequencing adapters into DNA</a:t>
            </a:r>
          </a:p>
          <a:p>
            <a:endParaRPr lang="en-US" dirty="0"/>
          </a:p>
          <a:p>
            <a:r>
              <a:rPr lang="en-US" dirty="0"/>
              <a:t>Highly efficient platform for library preparation</a:t>
            </a:r>
          </a:p>
          <a:p>
            <a:endParaRPr lang="en-US" dirty="0"/>
          </a:p>
          <a:p>
            <a:r>
              <a:rPr lang="en-US" dirty="0"/>
              <a:t>Reported to insert into active regulatory regions </a:t>
            </a:r>
            <a:r>
              <a:rPr lang="en-US" i="1" dirty="0"/>
              <a:t>in-vivo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6884862" y="1908714"/>
            <a:ext cx="3808636" cy="3358502"/>
            <a:chOff x="5041511" y="2231825"/>
            <a:chExt cx="4188518" cy="3693487"/>
          </a:xfrm>
        </p:grpSpPr>
        <p:sp>
          <p:nvSpPr>
            <p:cNvPr id="6" name="TextBox 5"/>
            <p:cNvSpPr txBox="1"/>
            <p:nvPr/>
          </p:nvSpPr>
          <p:spPr>
            <a:xfrm>
              <a:off x="5745893" y="5349905"/>
              <a:ext cx="2540884" cy="5754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latin typeface="Arial"/>
                  <a:cs typeface="Arial"/>
                </a:rPr>
                <a:t>Adapted from</a:t>
              </a:r>
            </a:p>
            <a:p>
              <a:pPr algn="ctr"/>
              <a:r>
                <a:rPr lang="en-US" sz="1400" dirty="0">
                  <a:latin typeface="Arial"/>
                  <a:cs typeface="Arial"/>
                </a:rPr>
                <a:t>Davies et al. Science 2000</a:t>
              </a:r>
            </a:p>
          </p:txBody>
        </p:sp>
        <p:pic>
          <p:nvPicPr>
            <p:cNvPr id="7" name="Picture 6" descr="84-Transposase-1muh-tube.tif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522444">
              <a:off x="5264470" y="2231825"/>
              <a:ext cx="3069635" cy="2914079"/>
            </a:xfrm>
            <a:prstGeom prst="rect">
              <a:avLst/>
            </a:prstGeom>
          </p:spPr>
        </p:pic>
        <p:grpSp>
          <p:nvGrpSpPr>
            <p:cNvPr id="8" name="Group 7"/>
            <p:cNvGrpSpPr/>
            <p:nvPr/>
          </p:nvGrpSpPr>
          <p:grpSpPr>
            <a:xfrm>
              <a:off x="5041511" y="2757536"/>
              <a:ext cx="4188518" cy="2119110"/>
              <a:chOff x="2695232" y="2765768"/>
              <a:chExt cx="4188518" cy="2119110"/>
            </a:xfrm>
          </p:grpSpPr>
          <p:grpSp>
            <p:nvGrpSpPr>
              <p:cNvPr id="12" name="Group 11"/>
              <p:cNvGrpSpPr/>
              <p:nvPr/>
            </p:nvGrpSpPr>
            <p:grpSpPr>
              <a:xfrm>
                <a:off x="2695232" y="2765768"/>
                <a:ext cx="3584223" cy="1749778"/>
                <a:chOff x="2540000" y="3012728"/>
                <a:chExt cx="3584223" cy="1749778"/>
              </a:xfrm>
            </p:grpSpPr>
            <p:cxnSp>
              <p:nvCxnSpPr>
                <p:cNvPr id="14" name="Straight Connector 13"/>
                <p:cNvCxnSpPr/>
                <p:nvPr/>
              </p:nvCxnSpPr>
              <p:spPr>
                <a:xfrm flipH="1" flipV="1">
                  <a:off x="4854222" y="3915839"/>
                  <a:ext cx="1270001" cy="846667"/>
                </a:xfrm>
                <a:prstGeom prst="line">
                  <a:avLst/>
                </a:prstGeom>
                <a:ln w="63500"/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Straight Connector 14"/>
                <p:cNvCxnSpPr/>
                <p:nvPr/>
              </p:nvCxnSpPr>
              <p:spPr>
                <a:xfrm flipH="1" flipV="1">
                  <a:off x="2540000" y="3012728"/>
                  <a:ext cx="1291170" cy="910168"/>
                </a:xfrm>
                <a:prstGeom prst="line">
                  <a:avLst/>
                </a:prstGeom>
                <a:ln w="63500"/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Straight Connector 15"/>
                <p:cNvCxnSpPr/>
                <p:nvPr/>
              </p:nvCxnSpPr>
              <p:spPr>
                <a:xfrm flipH="1">
                  <a:off x="3824113" y="3915838"/>
                  <a:ext cx="1044221" cy="0"/>
                </a:xfrm>
                <a:prstGeom prst="line">
                  <a:avLst/>
                </a:prstGeom>
                <a:ln w="63500">
                  <a:solidFill>
                    <a:schemeClr val="bg1">
                      <a:lumMod val="50000"/>
                    </a:schemeClr>
                  </a:solidFill>
                </a:ln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3" name="TextBox 12"/>
              <p:cNvSpPr txBox="1"/>
              <p:nvPr/>
            </p:nvSpPr>
            <p:spPr>
              <a:xfrm>
                <a:off x="5635316" y="4515546"/>
                <a:ext cx="124843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Arial Rounded MT Bold"/>
                    <a:cs typeface="Arial Rounded MT Bold"/>
                  </a:rPr>
                  <a:t>DNA path</a:t>
                </a:r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>
              <a:off x="6325626" y="3779883"/>
              <a:ext cx="1030107" cy="562243"/>
              <a:chOff x="3979347" y="3788115"/>
              <a:chExt cx="1030107" cy="562243"/>
            </a:xfrm>
          </p:grpSpPr>
          <p:sp>
            <p:nvSpPr>
              <p:cNvPr id="10" name="TextBox 9"/>
              <p:cNvSpPr txBox="1"/>
              <p:nvPr/>
            </p:nvSpPr>
            <p:spPr>
              <a:xfrm>
                <a:off x="4085182" y="3981026"/>
                <a:ext cx="7931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  <a:latin typeface="Arial Rounded MT Bold"/>
                    <a:cs typeface="Arial Rounded MT Bold"/>
                  </a:rPr>
                  <a:t>9 bps</a:t>
                </a:r>
              </a:p>
            </p:txBody>
          </p:sp>
          <p:sp>
            <p:nvSpPr>
              <p:cNvPr id="11" name="Left Brace 10"/>
              <p:cNvSpPr/>
              <p:nvPr/>
            </p:nvSpPr>
            <p:spPr>
              <a:xfrm rot="16200000">
                <a:off x="4362665" y="3404797"/>
                <a:ext cx="263471" cy="1030107"/>
              </a:xfrm>
              <a:prstGeom prst="leftBrace">
                <a:avLst/>
              </a:prstGeom>
              <a:ln w="38100">
                <a:solidFill>
                  <a:schemeClr val="bg1"/>
                </a:solidFill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>
                    <a:solidFill>
                      <a:srgbClr val="FFFFFF"/>
                    </a:solidFill>
                  </a:ln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7" name="Title 20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A solution</a:t>
            </a:r>
          </a:p>
        </p:txBody>
      </p:sp>
    </p:spTree>
    <p:extLst>
      <p:ext uri="{BB962C8B-B14F-4D97-AF65-F5344CB8AC3E}">
        <p14:creationId xmlns:p14="http://schemas.microsoft.com/office/powerpoint/2010/main" val="20892885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3313</TotalTime>
  <Words>1435</Words>
  <Application>Microsoft Macintosh PowerPoint</Application>
  <PresentationFormat>Widescreen</PresentationFormat>
  <Paragraphs>471</Paragraphs>
  <Slides>41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52" baseType="lpstr">
      <vt:lpstr>Arial Rounded MT Bold</vt:lpstr>
      <vt:lpstr>Calibri</vt:lpstr>
      <vt:lpstr>Calibri Light</vt:lpstr>
      <vt:lpstr>Helvetica-Bold</vt:lpstr>
      <vt:lpstr>Minion Pro</vt:lpstr>
      <vt:lpstr>Times New Roman</vt:lpstr>
      <vt:lpstr>Wingdings</vt:lpstr>
      <vt:lpstr>Yu Gothic</vt:lpstr>
      <vt:lpstr>游ゴシック</vt:lpstr>
      <vt:lpstr>Arial</vt:lpstr>
      <vt:lpstr>Office Theme</vt:lpstr>
      <vt:lpstr>ImmGen ATAC</vt:lpstr>
      <vt:lpstr>Overview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Better way to profile open chromatin?</vt:lpstr>
      <vt:lpstr>A solution</vt:lpstr>
      <vt:lpstr>PowerPoint Presentation</vt:lpstr>
      <vt:lpstr>ImmGen Data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Sample-Sample Correlations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Interested in the data?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Thanks!</vt:lpstr>
    </vt:vector>
  </TitlesOfParts>
  <LinksUpToDate>false</LinksUpToDate>
  <SharedDoc>false</SharedDoc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Hideyuki Yoshida</dc:creator>
  <cp:lastModifiedBy>Lareau, Caleb</cp:lastModifiedBy>
  <cp:revision>68</cp:revision>
  <cp:lastPrinted>2016-12-08T15:37:57Z</cp:lastPrinted>
  <dcterms:created xsi:type="dcterms:W3CDTF">2016-11-28T16:07:00Z</dcterms:created>
  <dcterms:modified xsi:type="dcterms:W3CDTF">2016-12-09T03:08:17Z</dcterms:modified>
</cp:coreProperties>
</file>